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8.jpg" ContentType="image/jpg"/>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1"/>
  </p:notesMasterIdLst>
  <p:handoutMasterIdLst>
    <p:handoutMasterId r:id="rId32"/>
  </p:handoutMasterIdLst>
  <p:sldIdLst>
    <p:sldId id="257" r:id="rId2"/>
    <p:sldId id="419" r:id="rId3"/>
    <p:sldId id="670" r:id="rId4"/>
    <p:sldId id="322" r:id="rId5"/>
    <p:sldId id="770" r:id="rId6"/>
    <p:sldId id="363" r:id="rId7"/>
    <p:sldId id="372" r:id="rId8"/>
    <p:sldId id="414" r:id="rId9"/>
    <p:sldId id="280" r:id="rId10"/>
    <p:sldId id="298" r:id="rId11"/>
    <p:sldId id="515" r:id="rId12"/>
    <p:sldId id="771" r:id="rId13"/>
    <p:sldId id="772" r:id="rId14"/>
    <p:sldId id="773" r:id="rId15"/>
    <p:sldId id="774" r:id="rId16"/>
    <p:sldId id="782" r:id="rId17"/>
    <p:sldId id="354" r:id="rId18"/>
    <p:sldId id="675" r:id="rId19"/>
    <p:sldId id="713" r:id="rId20"/>
    <p:sldId id="783" r:id="rId21"/>
    <p:sldId id="407" r:id="rId22"/>
    <p:sldId id="784" r:id="rId23"/>
    <p:sldId id="781" r:id="rId24"/>
    <p:sldId id="785" r:id="rId25"/>
    <p:sldId id="681" r:id="rId26"/>
    <p:sldId id="786" r:id="rId27"/>
    <p:sldId id="301" r:id="rId28"/>
    <p:sldId id="405" r:id="rId29"/>
    <p:sldId id="679" r:id="rId30"/>
  </p:sldIdLst>
  <p:sldSz cx="9144000" cy="6858000" type="screen4x3"/>
  <p:notesSz cx="7010400" cy="9296400"/>
  <p:custDataLst>
    <p:tags r:id="rId33"/>
  </p:custData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Arial" charset="0"/>
      </a:defRPr>
    </a:lvl1pPr>
    <a:lvl2pPr marL="457200" algn="l" rtl="0" eaLnBrk="0" fontAlgn="base" hangingPunct="0">
      <a:spcBef>
        <a:spcPct val="0"/>
      </a:spcBef>
      <a:spcAft>
        <a:spcPct val="0"/>
      </a:spcAft>
      <a:defRPr kern="1200">
        <a:solidFill>
          <a:schemeClr val="tx1"/>
        </a:solidFill>
        <a:latin typeface="Tahoma" charset="0"/>
        <a:ea typeface="+mn-ea"/>
        <a:cs typeface="Arial" charset="0"/>
      </a:defRPr>
    </a:lvl2pPr>
    <a:lvl3pPr marL="914400" algn="l" rtl="0" eaLnBrk="0" fontAlgn="base" hangingPunct="0">
      <a:spcBef>
        <a:spcPct val="0"/>
      </a:spcBef>
      <a:spcAft>
        <a:spcPct val="0"/>
      </a:spcAft>
      <a:defRPr kern="1200">
        <a:solidFill>
          <a:schemeClr val="tx1"/>
        </a:solidFill>
        <a:latin typeface="Tahoma" charset="0"/>
        <a:ea typeface="+mn-ea"/>
        <a:cs typeface="Arial" charset="0"/>
      </a:defRPr>
    </a:lvl3pPr>
    <a:lvl4pPr marL="1371600" algn="l" rtl="0" eaLnBrk="0" fontAlgn="base" hangingPunct="0">
      <a:spcBef>
        <a:spcPct val="0"/>
      </a:spcBef>
      <a:spcAft>
        <a:spcPct val="0"/>
      </a:spcAft>
      <a:defRPr kern="1200">
        <a:solidFill>
          <a:schemeClr val="tx1"/>
        </a:solidFill>
        <a:latin typeface="Tahoma" charset="0"/>
        <a:ea typeface="+mn-ea"/>
        <a:cs typeface="Arial" charset="0"/>
      </a:defRPr>
    </a:lvl4pPr>
    <a:lvl5pPr marL="1828800" algn="l" rtl="0" eaLnBrk="0" fontAlgn="base" hangingPunct="0">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29E"/>
    <a:srgbClr val="00CC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8" autoAdjust="0"/>
    <p:restoredTop sz="94658"/>
  </p:normalViewPr>
  <p:slideViewPr>
    <p:cSldViewPr>
      <p:cViewPr varScale="1">
        <p:scale>
          <a:sx n="97" d="100"/>
          <a:sy n="97" d="100"/>
        </p:scale>
        <p:origin x="39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1" y="0"/>
            <a:ext cx="3038475" cy="46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6" tIns="46433" rIns="92866" bIns="46433" numCol="1" anchor="t" anchorCtr="0" compatLnSpc="1">
            <a:prstTxWarp prst="textNoShape">
              <a:avLst/>
            </a:prstTxWarp>
          </a:bodyPr>
          <a:lstStyle>
            <a:lvl1pPr defTabSz="928688" eaLnBrk="1" hangingPunct="1">
              <a:defRPr sz="1200">
                <a:latin typeface="Arial" charset="0"/>
              </a:defRPr>
            </a:lvl1pPr>
          </a:lstStyle>
          <a:p>
            <a:endParaRPr lang="en-US"/>
          </a:p>
        </p:txBody>
      </p:sp>
      <p:sp>
        <p:nvSpPr>
          <p:cNvPr id="182275" name="Rectangle 3"/>
          <p:cNvSpPr>
            <a:spLocks noGrp="1" noChangeArrowheads="1"/>
          </p:cNvSpPr>
          <p:nvPr>
            <p:ph type="dt" sz="quarter" idx="1"/>
          </p:nvPr>
        </p:nvSpPr>
        <p:spPr bwMode="auto">
          <a:xfrm>
            <a:off x="3970339" y="0"/>
            <a:ext cx="3038475" cy="46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6" tIns="46433" rIns="92866" bIns="46433" numCol="1" anchor="t" anchorCtr="0" compatLnSpc="1">
            <a:prstTxWarp prst="textNoShape">
              <a:avLst/>
            </a:prstTxWarp>
          </a:bodyPr>
          <a:lstStyle>
            <a:lvl1pPr algn="r" defTabSz="928688" eaLnBrk="1" hangingPunct="1">
              <a:defRPr sz="1200">
                <a:latin typeface="Arial" charset="0"/>
              </a:defRPr>
            </a:lvl1pPr>
          </a:lstStyle>
          <a:p>
            <a:endParaRPr lang="en-US"/>
          </a:p>
        </p:txBody>
      </p:sp>
      <p:sp>
        <p:nvSpPr>
          <p:cNvPr id="182276" name="Rectangle 4"/>
          <p:cNvSpPr>
            <a:spLocks noGrp="1" noChangeArrowheads="1"/>
          </p:cNvSpPr>
          <p:nvPr>
            <p:ph type="ftr" sz="quarter" idx="2"/>
          </p:nvPr>
        </p:nvSpPr>
        <p:spPr bwMode="auto">
          <a:xfrm>
            <a:off x="1" y="8828361"/>
            <a:ext cx="3038475" cy="466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6" tIns="46433" rIns="92866" bIns="46433" numCol="1" anchor="b" anchorCtr="0" compatLnSpc="1">
            <a:prstTxWarp prst="textNoShape">
              <a:avLst/>
            </a:prstTxWarp>
          </a:bodyPr>
          <a:lstStyle>
            <a:lvl1pPr defTabSz="928688" eaLnBrk="1" hangingPunct="1">
              <a:defRPr sz="1200">
                <a:latin typeface="Arial" charset="0"/>
              </a:defRPr>
            </a:lvl1pPr>
          </a:lstStyle>
          <a:p>
            <a:endParaRPr lang="en-US"/>
          </a:p>
        </p:txBody>
      </p:sp>
      <p:sp>
        <p:nvSpPr>
          <p:cNvPr id="182277" name="Rectangle 5"/>
          <p:cNvSpPr>
            <a:spLocks noGrp="1" noChangeArrowheads="1"/>
          </p:cNvSpPr>
          <p:nvPr>
            <p:ph type="sldNum" sz="quarter" idx="3"/>
          </p:nvPr>
        </p:nvSpPr>
        <p:spPr bwMode="auto">
          <a:xfrm>
            <a:off x="3970339" y="8828361"/>
            <a:ext cx="3038475" cy="466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6" tIns="46433" rIns="92866" bIns="46433" numCol="1" anchor="b" anchorCtr="0" compatLnSpc="1">
            <a:prstTxWarp prst="textNoShape">
              <a:avLst/>
            </a:prstTxWarp>
          </a:bodyPr>
          <a:lstStyle>
            <a:lvl1pPr algn="r" defTabSz="928688" eaLnBrk="1" hangingPunct="1">
              <a:defRPr sz="1200">
                <a:latin typeface="Arial" charset="0"/>
              </a:defRPr>
            </a:lvl1pPr>
          </a:lstStyle>
          <a:p>
            <a:fld id="{EB70F7E9-0BC2-4BD0-ACDC-934E7A84BA9F}" type="slidenum">
              <a:rPr lang="en-US"/>
              <a:pPr/>
              <a:t>‹#›</a:t>
            </a:fld>
            <a:endParaRPr lang="en-US"/>
          </a:p>
        </p:txBody>
      </p:sp>
    </p:spTree>
    <p:extLst>
      <p:ext uri="{BB962C8B-B14F-4D97-AF65-F5344CB8AC3E}">
        <p14:creationId xmlns:p14="http://schemas.microsoft.com/office/powerpoint/2010/main" val="2776156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1" y="0"/>
            <a:ext cx="3038475" cy="46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6" tIns="46433" rIns="92866" bIns="46433" numCol="1" anchor="t" anchorCtr="0" compatLnSpc="1">
            <a:prstTxWarp prst="textNoShape">
              <a:avLst/>
            </a:prstTxWarp>
          </a:bodyPr>
          <a:lstStyle>
            <a:lvl1pPr defTabSz="928688" eaLnBrk="1" hangingPunct="1">
              <a:defRPr sz="1200">
                <a:latin typeface="Arial" charset="0"/>
              </a:defRPr>
            </a:lvl1pPr>
          </a:lstStyle>
          <a:p>
            <a:endParaRPr lang="en-US"/>
          </a:p>
        </p:txBody>
      </p:sp>
      <p:sp>
        <p:nvSpPr>
          <p:cNvPr id="90115" name="Rectangle 3"/>
          <p:cNvSpPr>
            <a:spLocks noGrp="1" noChangeArrowheads="1"/>
          </p:cNvSpPr>
          <p:nvPr>
            <p:ph type="dt" idx="1"/>
          </p:nvPr>
        </p:nvSpPr>
        <p:spPr bwMode="auto">
          <a:xfrm>
            <a:off x="3970339" y="0"/>
            <a:ext cx="3038475" cy="46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6" tIns="46433" rIns="92866" bIns="46433" numCol="1" anchor="t" anchorCtr="0" compatLnSpc="1">
            <a:prstTxWarp prst="textNoShape">
              <a:avLst/>
            </a:prstTxWarp>
          </a:bodyPr>
          <a:lstStyle>
            <a:lvl1pPr algn="r" defTabSz="928688" eaLnBrk="1" hangingPunct="1">
              <a:defRPr sz="1200">
                <a:latin typeface="Arial" charset="0"/>
              </a:defRPr>
            </a:lvl1pPr>
          </a:lstStyle>
          <a:p>
            <a:endParaRPr lang="en-US"/>
          </a:p>
        </p:txBody>
      </p:sp>
      <p:sp>
        <p:nvSpPr>
          <p:cNvPr id="901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0117" name="Rectangle 5"/>
          <p:cNvSpPr>
            <a:spLocks noGrp="1" noChangeArrowheads="1"/>
          </p:cNvSpPr>
          <p:nvPr>
            <p:ph type="body" sz="quarter" idx="3"/>
          </p:nvPr>
        </p:nvSpPr>
        <p:spPr bwMode="auto">
          <a:xfrm>
            <a:off x="701675" y="4416538"/>
            <a:ext cx="5607050" cy="4182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6" tIns="46433" rIns="92866" bIns="4643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0118" name="Rectangle 6"/>
          <p:cNvSpPr>
            <a:spLocks noGrp="1" noChangeArrowheads="1"/>
          </p:cNvSpPr>
          <p:nvPr>
            <p:ph type="ftr" sz="quarter" idx="4"/>
          </p:nvPr>
        </p:nvSpPr>
        <p:spPr bwMode="auto">
          <a:xfrm>
            <a:off x="1" y="8828361"/>
            <a:ext cx="3038475" cy="466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6" tIns="46433" rIns="92866" bIns="46433" numCol="1" anchor="b" anchorCtr="0" compatLnSpc="1">
            <a:prstTxWarp prst="textNoShape">
              <a:avLst/>
            </a:prstTxWarp>
          </a:bodyPr>
          <a:lstStyle>
            <a:lvl1pPr defTabSz="928688" eaLnBrk="1" hangingPunct="1">
              <a:defRPr sz="1200">
                <a:latin typeface="Arial" charset="0"/>
              </a:defRPr>
            </a:lvl1pPr>
          </a:lstStyle>
          <a:p>
            <a:endParaRPr lang="en-US"/>
          </a:p>
        </p:txBody>
      </p:sp>
      <p:sp>
        <p:nvSpPr>
          <p:cNvPr id="90119" name="Rectangle 7"/>
          <p:cNvSpPr>
            <a:spLocks noGrp="1" noChangeArrowheads="1"/>
          </p:cNvSpPr>
          <p:nvPr>
            <p:ph type="sldNum" sz="quarter" idx="5"/>
          </p:nvPr>
        </p:nvSpPr>
        <p:spPr bwMode="auto">
          <a:xfrm>
            <a:off x="3970339" y="8828361"/>
            <a:ext cx="3038475" cy="466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6" tIns="46433" rIns="92866" bIns="46433" numCol="1" anchor="b" anchorCtr="0" compatLnSpc="1">
            <a:prstTxWarp prst="textNoShape">
              <a:avLst/>
            </a:prstTxWarp>
          </a:bodyPr>
          <a:lstStyle>
            <a:lvl1pPr algn="r" defTabSz="928688" eaLnBrk="1" hangingPunct="1">
              <a:defRPr sz="1200">
                <a:latin typeface="Arial" charset="0"/>
              </a:defRPr>
            </a:lvl1pPr>
          </a:lstStyle>
          <a:p>
            <a:fld id="{485D9D45-FD45-4AF3-8835-92E9308AB06C}" type="slidenum">
              <a:rPr lang="en-US"/>
              <a:pPr/>
              <a:t>‹#›</a:t>
            </a:fld>
            <a:endParaRPr lang="en-US"/>
          </a:p>
        </p:txBody>
      </p:sp>
    </p:spTree>
    <p:extLst>
      <p:ext uri="{BB962C8B-B14F-4D97-AF65-F5344CB8AC3E}">
        <p14:creationId xmlns:p14="http://schemas.microsoft.com/office/powerpoint/2010/main" val="42606796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9/25/2023 2:12 PM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2513" y="441325"/>
            <a:ext cx="5210175" cy="39084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E32C6A-BE1B-47BA-BED3-B9EAAA5C94B5}" type="slidenum">
              <a:rPr lang="en-US" smtClean="0"/>
              <a:pPr/>
              <a:t>3</a:t>
            </a:fld>
            <a:endParaRPr lang="en-US" dirty="0"/>
          </a:p>
        </p:txBody>
      </p:sp>
    </p:spTree>
    <p:extLst>
      <p:ext uri="{BB962C8B-B14F-4D97-AF65-F5344CB8AC3E}">
        <p14:creationId xmlns:p14="http://schemas.microsoft.com/office/powerpoint/2010/main" val="299907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6950" y="430213"/>
            <a:ext cx="5076825" cy="38084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F87274-DA48-49CC-BE98-0CB2E5B21380}" type="slidenum">
              <a:rPr lang="en-US" smtClean="0"/>
              <a:t>5</a:t>
            </a:fld>
            <a:endParaRPr lang="en-US"/>
          </a:p>
        </p:txBody>
      </p:sp>
    </p:spTree>
    <p:extLst>
      <p:ext uri="{BB962C8B-B14F-4D97-AF65-F5344CB8AC3E}">
        <p14:creationId xmlns:p14="http://schemas.microsoft.com/office/powerpoint/2010/main" val="1725313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687363-90C2-4D3F-91CB-F1AC9318FDE3}" type="slidenum">
              <a:rPr lang="en-US" smtClean="0"/>
              <a:t>10</a:t>
            </a:fld>
            <a:endParaRPr lang="en-US"/>
          </a:p>
        </p:txBody>
      </p:sp>
    </p:spTree>
    <p:extLst>
      <p:ext uri="{BB962C8B-B14F-4D97-AF65-F5344CB8AC3E}">
        <p14:creationId xmlns:p14="http://schemas.microsoft.com/office/powerpoint/2010/main" val="203480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687363-90C2-4D3F-91CB-F1AC9318FDE3}" type="slidenum">
              <a:rPr lang="en-US" smtClean="0"/>
              <a:t>11</a:t>
            </a:fld>
            <a:endParaRPr lang="en-US"/>
          </a:p>
        </p:txBody>
      </p:sp>
    </p:spTree>
    <p:extLst>
      <p:ext uri="{BB962C8B-B14F-4D97-AF65-F5344CB8AC3E}">
        <p14:creationId xmlns:p14="http://schemas.microsoft.com/office/powerpoint/2010/main" val="184274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Winner take all, can be beaten down and burned out or can learn from the setback without internalizing the loss</a:t>
            </a:r>
          </a:p>
          <a:p>
            <a:r>
              <a:rPr lang="en-US" dirty="0"/>
              <a:t>We can internalize pessimism as well, We are drained and have nothing left</a:t>
            </a:r>
          </a:p>
          <a:p>
            <a:r>
              <a:rPr lang="en-US" dirty="0"/>
              <a:t>Who can support you when you need it most? </a:t>
            </a:r>
          </a:p>
          <a:p>
            <a:endParaRPr lang="en-US" dirty="0"/>
          </a:p>
        </p:txBody>
      </p:sp>
      <p:sp>
        <p:nvSpPr>
          <p:cNvPr id="4" name="Slide Number Placeholder 3"/>
          <p:cNvSpPr>
            <a:spLocks noGrp="1"/>
          </p:cNvSpPr>
          <p:nvPr>
            <p:ph type="sldNum" sz="quarter" idx="5"/>
          </p:nvPr>
        </p:nvSpPr>
        <p:spPr/>
        <p:txBody>
          <a:bodyPr/>
          <a:lstStyle/>
          <a:p>
            <a:fld id="{6FF87274-DA48-49CC-BE98-0CB2E5B21380}" type="slidenum">
              <a:rPr lang="en-US" smtClean="0"/>
              <a:t>17</a:t>
            </a:fld>
            <a:endParaRPr lang="en-US"/>
          </a:p>
        </p:txBody>
      </p:sp>
    </p:spTree>
    <p:extLst>
      <p:ext uri="{BB962C8B-B14F-4D97-AF65-F5344CB8AC3E}">
        <p14:creationId xmlns:p14="http://schemas.microsoft.com/office/powerpoint/2010/main" val="2961908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411163"/>
            <a:ext cx="4852987" cy="3640137"/>
          </a:xfrm>
        </p:spPr>
      </p:sp>
      <p:sp>
        <p:nvSpPr>
          <p:cNvPr id="3" name="Notes Placeholder 2"/>
          <p:cNvSpPr>
            <a:spLocks noGrp="1"/>
          </p:cNvSpPr>
          <p:nvPr>
            <p:ph type="body" idx="1"/>
          </p:nvPr>
        </p:nvSpPr>
        <p:spPr/>
        <p:txBody>
          <a:bodyPr/>
          <a:lstStyle/>
          <a:p>
            <a:r>
              <a:rPr lang="en-US" b="0"/>
              <a:t>Example: tripping on the playground at age 7; being called “clumsy” as a child; tripping on the courthouse steps</a:t>
            </a:r>
            <a:r>
              <a:rPr lang="en-US" b="0">
                <a:sym typeface="Wingdings" panose="05000000000000000000" pitchFamily="2" charset="2"/>
              </a:rPr>
              <a:t>suddenly being in the same emotional state as when 7</a:t>
            </a:r>
            <a:endParaRPr lang="en-US" b="0"/>
          </a:p>
        </p:txBody>
      </p:sp>
      <p:sp>
        <p:nvSpPr>
          <p:cNvPr id="4" name="Slide Number Placeholder 3"/>
          <p:cNvSpPr>
            <a:spLocks noGrp="1"/>
          </p:cNvSpPr>
          <p:nvPr>
            <p:ph type="sldNum" sz="quarter" idx="10"/>
          </p:nvPr>
        </p:nvSpPr>
        <p:spPr/>
        <p:txBody>
          <a:bodyPr/>
          <a:lstStyle/>
          <a:p>
            <a:fld id="{B68F7E2D-E714-430E-91D5-C0532A85B561}" type="slidenum">
              <a:rPr lang="en-US" smtClean="0"/>
              <a:t>18</a:t>
            </a:fld>
            <a:endParaRPr lang="en-US"/>
          </a:p>
        </p:txBody>
      </p:sp>
    </p:spTree>
    <p:extLst>
      <p:ext uri="{BB962C8B-B14F-4D97-AF65-F5344CB8AC3E}">
        <p14:creationId xmlns:p14="http://schemas.microsoft.com/office/powerpoint/2010/main" val="59873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030840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2663" y="427038"/>
            <a:ext cx="5045075" cy="3784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F87274-DA48-49CC-BE98-0CB2E5B21380}" type="slidenum">
              <a:rPr lang="en-US" smtClean="0"/>
              <a:t>29</a:t>
            </a:fld>
            <a:endParaRPr lang="en-US"/>
          </a:p>
        </p:txBody>
      </p:sp>
    </p:spTree>
    <p:extLst>
      <p:ext uri="{BB962C8B-B14F-4D97-AF65-F5344CB8AC3E}">
        <p14:creationId xmlns:p14="http://schemas.microsoft.com/office/powerpoint/2010/main" val="36235126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84674" name="Group 2"/>
          <p:cNvGrpSpPr>
            <a:grpSpLocks/>
          </p:cNvGrpSpPr>
          <p:nvPr/>
        </p:nvGrpSpPr>
        <p:grpSpPr bwMode="auto">
          <a:xfrm>
            <a:off x="3800475" y="1789113"/>
            <a:ext cx="5340350" cy="5056187"/>
            <a:chOff x="2394" y="1127"/>
            <a:chExt cx="3364" cy="3185"/>
          </a:xfrm>
        </p:grpSpPr>
        <p:sp>
          <p:nvSpPr>
            <p:cNvPr id="28467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67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67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67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7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68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68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68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68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68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8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8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8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8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8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9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70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70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70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70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70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70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70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470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70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4709" name="Rectangle 37"/>
          <p:cNvSpPr>
            <a:spLocks noGrp="1" noChangeArrowheads="1"/>
          </p:cNvSpPr>
          <p:nvPr>
            <p:ph type="dt" sz="half" idx="2"/>
          </p:nvPr>
        </p:nvSpPr>
        <p:spPr/>
        <p:txBody>
          <a:bodyPr/>
          <a:lstStyle>
            <a:lvl1pPr>
              <a:defRPr/>
            </a:lvl1pPr>
          </a:lstStyle>
          <a:p>
            <a:endParaRPr lang="en-US"/>
          </a:p>
        </p:txBody>
      </p:sp>
      <p:sp>
        <p:nvSpPr>
          <p:cNvPr id="284710" name="Rectangle 38"/>
          <p:cNvSpPr>
            <a:spLocks noGrp="1" noChangeArrowheads="1"/>
          </p:cNvSpPr>
          <p:nvPr>
            <p:ph type="ftr" sz="quarter" idx="3"/>
          </p:nvPr>
        </p:nvSpPr>
        <p:spPr/>
        <p:txBody>
          <a:bodyPr/>
          <a:lstStyle>
            <a:lvl1pPr>
              <a:defRPr/>
            </a:lvl1pPr>
          </a:lstStyle>
          <a:p>
            <a:endParaRPr lang="en-US"/>
          </a:p>
        </p:txBody>
      </p:sp>
      <p:sp>
        <p:nvSpPr>
          <p:cNvPr id="28471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284712"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noProof="0"/>
              <a:t>Click to edit Master title style</a:t>
            </a:r>
          </a:p>
        </p:txBody>
      </p:sp>
      <p:sp>
        <p:nvSpPr>
          <p:cNvPr id="284713" name="Rectangle 41"/>
          <p:cNvSpPr>
            <a:spLocks noGrp="1" noChangeArrowheads="1"/>
          </p:cNvSpPr>
          <p:nvPr>
            <p:ph type="sldNum" sz="quarter" idx="4"/>
          </p:nvPr>
        </p:nvSpPr>
        <p:spPr/>
        <p:txBody>
          <a:bodyPr/>
          <a:lstStyle>
            <a:lvl1pPr>
              <a:defRPr/>
            </a:lvl1pPr>
          </a:lstStyle>
          <a:p>
            <a:fld id="{B9235072-995E-4E71-9B06-9524843C3419}" type="slidenum">
              <a:rPr lang="en-US"/>
              <a:pPr/>
              <a:t>‹#›</a:t>
            </a:fld>
            <a:endParaRPr lang="en-US"/>
          </a:p>
        </p:txBody>
      </p:sp>
      <p:pic>
        <p:nvPicPr>
          <p:cNvPr id="284714" name="Picture 42" descr="CMYK LOGOonly"/>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8013" y="5949950"/>
            <a:ext cx="549275" cy="715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84712"/>
                                        </p:tgtEl>
                                        <p:attrNameLst>
                                          <p:attrName>style.visibility</p:attrName>
                                        </p:attrNameLst>
                                      </p:cBhvr>
                                      <p:to>
                                        <p:strVal val="visible"/>
                                      </p:to>
                                    </p:set>
                                    <p:anim calcmode="lin" valueType="num">
                                      <p:cBhvr>
                                        <p:cTn id="7" dur="1000" fill="hold"/>
                                        <p:tgtEl>
                                          <p:spTgt spid="284712"/>
                                        </p:tgtEl>
                                        <p:attrNameLst>
                                          <p:attrName>ppt_x</p:attrName>
                                        </p:attrNameLst>
                                      </p:cBhvr>
                                      <p:tavLst>
                                        <p:tav tm="0">
                                          <p:val>
                                            <p:strVal val="#ppt_x-.2"/>
                                          </p:val>
                                        </p:tav>
                                        <p:tav tm="100000">
                                          <p:val>
                                            <p:strVal val="#ppt_x"/>
                                          </p:val>
                                        </p:tav>
                                      </p:tavLst>
                                    </p:anim>
                                    <p:anim calcmode="lin" valueType="num">
                                      <p:cBhvr>
                                        <p:cTn id="8" dur="1000" fill="hold"/>
                                        <p:tgtEl>
                                          <p:spTgt spid="2847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471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84711">
                                            <p:txEl>
                                              <p:pRg st="0" end="0"/>
                                            </p:txEl>
                                          </p:spTgt>
                                        </p:tgtEl>
                                        <p:attrNameLst>
                                          <p:attrName>style.visibility</p:attrName>
                                        </p:attrNameLst>
                                      </p:cBhvr>
                                      <p:to>
                                        <p:strVal val="visible"/>
                                      </p:to>
                                    </p:set>
                                    <p:animEffect transition="in" filter="fade">
                                      <p:cBhvr>
                                        <p:cTn id="14" dur="500"/>
                                        <p:tgtEl>
                                          <p:spTgt spid="284711">
                                            <p:txEl>
                                              <p:pRg st="0" end="0"/>
                                            </p:txEl>
                                          </p:spTgt>
                                        </p:tgtEl>
                                      </p:cBhvr>
                                    </p:animEffect>
                                    <p:anim calcmode="lin" valueType="num">
                                      <p:cBhvr>
                                        <p:cTn id="15" dur="500" fill="hold"/>
                                        <p:tgtEl>
                                          <p:spTgt spid="28471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8471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711" grpId="0" build="p">
        <p:tmplLst>
          <p:tmpl lvl="1">
            <p:tnLst>
              <p:par>
                <p:cTn presetID="44" presetClass="entr" presetSubtype="0" fill="hold" nodeType="clickEffect">
                  <p:stCondLst>
                    <p:cond delay="0"/>
                  </p:stCondLst>
                  <p:childTnLst>
                    <p:set>
                      <p:cBhvr>
                        <p:cTn dur="1" fill="hold">
                          <p:stCondLst>
                            <p:cond delay="0"/>
                          </p:stCondLst>
                        </p:cTn>
                        <p:tgtEl>
                          <p:spTgt spid="284711"/>
                        </p:tgtEl>
                        <p:attrNameLst>
                          <p:attrName>style.visibility</p:attrName>
                        </p:attrNameLst>
                      </p:cBhvr>
                      <p:to>
                        <p:strVal val="visible"/>
                      </p:to>
                    </p:set>
                    <p:animEffect transition="in" filter="fade">
                      <p:cBhvr>
                        <p:cTn dur="500"/>
                        <p:tgtEl>
                          <p:spTgt spid="284711"/>
                        </p:tgtEl>
                      </p:cBhvr>
                    </p:animEffect>
                    <p:anim calcmode="lin" valueType="num">
                      <p:cBhvr>
                        <p:cTn dur="500" fill="hold"/>
                        <p:tgtEl>
                          <p:spTgt spid="284711"/>
                        </p:tgtEl>
                        <p:attrNameLst>
                          <p:attrName>ppt_x</p:attrName>
                        </p:attrNameLst>
                      </p:cBhvr>
                      <p:tavLst>
                        <p:tav tm="0">
                          <p:val>
                            <p:strVal val="#ppt_x"/>
                          </p:val>
                        </p:tav>
                        <p:tav tm="100000">
                          <p:val>
                            <p:strVal val="#ppt_x"/>
                          </p:val>
                        </p:tav>
                      </p:tavLst>
                    </p:anim>
                    <p:anim calcmode="lin" valueType="num">
                      <p:cBhvr>
                        <p:cTn dur="500" fill="hold"/>
                        <p:tgtEl>
                          <p:spTgt spid="284711"/>
                        </p:tgtEl>
                        <p:attrNameLst>
                          <p:attrName>ppt_y</p:attrName>
                        </p:attrNameLst>
                      </p:cBhvr>
                      <p:tavLst>
                        <p:tav tm="0">
                          <p:val>
                            <p:strVal val="#ppt_y+.05"/>
                          </p:val>
                        </p:tav>
                        <p:tav tm="100000">
                          <p:val>
                            <p:strVal val="#ppt_y"/>
                          </p:val>
                        </p:tav>
                      </p:tavLst>
                    </p:anim>
                  </p:childTnLst>
                </p:cTn>
              </p:par>
            </p:tnLst>
          </p:tmpl>
        </p:tmplLst>
      </p:bldP>
      <p:bldP spid="28471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A1794A-11FF-4101-8F07-A4D130D0D476}" type="slidenum">
              <a:rPr lang="en-US"/>
              <a:pPr/>
              <a:t>‹#›</a:t>
            </a:fld>
            <a:endParaRPr lang="en-US"/>
          </a:p>
        </p:txBody>
      </p:sp>
    </p:spTree>
    <p:extLst>
      <p:ext uri="{BB962C8B-B14F-4D97-AF65-F5344CB8AC3E}">
        <p14:creationId xmlns:p14="http://schemas.microsoft.com/office/powerpoint/2010/main" val="117503448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8B4AB0-245D-400A-AD70-C31FD4F5D55E}" type="slidenum">
              <a:rPr lang="en-US"/>
              <a:pPr/>
              <a:t>‹#›</a:t>
            </a:fld>
            <a:endParaRPr lang="en-US"/>
          </a:p>
        </p:txBody>
      </p:sp>
    </p:spTree>
    <p:extLst>
      <p:ext uri="{BB962C8B-B14F-4D97-AF65-F5344CB8AC3E}">
        <p14:creationId xmlns:p14="http://schemas.microsoft.com/office/powerpoint/2010/main" val="368668831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78563"/>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78563"/>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78563"/>
            <a:ext cx="2133600" cy="457200"/>
          </a:xfrm>
        </p:spPr>
        <p:txBody>
          <a:bodyPr/>
          <a:lstStyle>
            <a:lvl1pPr>
              <a:defRPr/>
            </a:lvl1pPr>
          </a:lstStyle>
          <a:p>
            <a:fld id="{D5DF0DDB-03C3-4410-B2FD-3801DD2FAEA9}" type="slidenum">
              <a:rPr lang="en-US"/>
              <a:pPr/>
              <a:t>‹#›</a:t>
            </a:fld>
            <a:endParaRPr lang="en-US"/>
          </a:p>
        </p:txBody>
      </p:sp>
    </p:spTree>
    <p:extLst>
      <p:ext uri="{BB962C8B-B14F-4D97-AF65-F5344CB8AC3E}">
        <p14:creationId xmlns:p14="http://schemas.microsoft.com/office/powerpoint/2010/main" val="284792368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A75368-D4C3-431B-9EF0-3D9B3D4CCB8D}" type="slidenum">
              <a:rPr lang="en-US"/>
              <a:pPr/>
              <a:t>‹#›</a:t>
            </a:fld>
            <a:endParaRPr lang="en-US"/>
          </a:p>
        </p:txBody>
      </p:sp>
    </p:spTree>
    <p:extLst>
      <p:ext uri="{BB962C8B-B14F-4D97-AF65-F5344CB8AC3E}">
        <p14:creationId xmlns:p14="http://schemas.microsoft.com/office/powerpoint/2010/main" val="106123281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4C7C7E-A954-4230-A220-541D6C4D6B43}" type="slidenum">
              <a:rPr lang="en-US"/>
              <a:pPr/>
              <a:t>‹#›</a:t>
            </a:fld>
            <a:endParaRPr lang="en-US"/>
          </a:p>
        </p:txBody>
      </p:sp>
    </p:spTree>
    <p:extLst>
      <p:ext uri="{BB962C8B-B14F-4D97-AF65-F5344CB8AC3E}">
        <p14:creationId xmlns:p14="http://schemas.microsoft.com/office/powerpoint/2010/main" val="116051964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825B72-A7D7-4D83-9552-31ED9869A243}" type="slidenum">
              <a:rPr lang="en-US"/>
              <a:pPr/>
              <a:t>‹#›</a:t>
            </a:fld>
            <a:endParaRPr lang="en-US"/>
          </a:p>
        </p:txBody>
      </p:sp>
    </p:spTree>
    <p:extLst>
      <p:ext uri="{BB962C8B-B14F-4D97-AF65-F5344CB8AC3E}">
        <p14:creationId xmlns:p14="http://schemas.microsoft.com/office/powerpoint/2010/main" val="291895151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76CDFCF-137D-426B-A575-B442C8E2E4E5}" type="slidenum">
              <a:rPr lang="en-US"/>
              <a:pPr/>
              <a:t>‹#›</a:t>
            </a:fld>
            <a:endParaRPr lang="en-US"/>
          </a:p>
        </p:txBody>
      </p:sp>
    </p:spTree>
    <p:extLst>
      <p:ext uri="{BB962C8B-B14F-4D97-AF65-F5344CB8AC3E}">
        <p14:creationId xmlns:p14="http://schemas.microsoft.com/office/powerpoint/2010/main" val="206221509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06F6F49-FFEB-458C-BC8B-8149936361C4}" type="slidenum">
              <a:rPr lang="en-US"/>
              <a:pPr/>
              <a:t>‹#›</a:t>
            </a:fld>
            <a:endParaRPr lang="en-US"/>
          </a:p>
        </p:txBody>
      </p:sp>
    </p:spTree>
    <p:extLst>
      <p:ext uri="{BB962C8B-B14F-4D97-AF65-F5344CB8AC3E}">
        <p14:creationId xmlns:p14="http://schemas.microsoft.com/office/powerpoint/2010/main" val="82594110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C178E8D-DE3B-4E5E-B11C-43755D50FC11}" type="slidenum">
              <a:rPr lang="en-US"/>
              <a:pPr/>
              <a:t>‹#›</a:t>
            </a:fld>
            <a:endParaRPr lang="en-US"/>
          </a:p>
        </p:txBody>
      </p:sp>
    </p:spTree>
    <p:extLst>
      <p:ext uri="{BB962C8B-B14F-4D97-AF65-F5344CB8AC3E}">
        <p14:creationId xmlns:p14="http://schemas.microsoft.com/office/powerpoint/2010/main" val="223104911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731B691-6A4B-4F88-8B74-BB1AEF38FDA3}" type="slidenum">
              <a:rPr lang="en-US"/>
              <a:pPr/>
              <a:t>‹#›</a:t>
            </a:fld>
            <a:endParaRPr lang="en-US"/>
          </a:p>
        </p:txBody>
      </p:sp>
    </p:spTree>
    <p:extLst>
      <p:ext uri="{BB962C8B-B14F-4D97-AF65-F5344CB8AC3E}">
        <p14:creationId xmlns:p14="http://schemas.microsoft.com/office/powerpoint/2010/main" val="294942820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A8F402-BBCE-4243-A903-B5733BED00F3}" type="slidenum">
              <a:rPr lang="en-US"/>
              <a:pPr/>
              <a:t>‹#›</a:t>
            </a:fld>
            <a:endParaRPr lang="en-US"/>
          </a:p>
        </p:txBody>
      </p:sp>
    </p:spTree>
    <p:extLst>
      <p:ext uri="{BB962C8B-B14F-4D97-AF65-F5344CB8AC3E}">
        <p14:creationId xmlns:p14="http://schemas.microsoft.com/office/powerpoint/2010/main" val="327574536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83650" name="Group 2"/>
          <p:cNvGrpSpPr>
            <a:grpSpLocks/>
          </p:cNvGrpSpPr>
          <p:nvPr/>
        </p:nvGrpSpPr>
        <p:grpSpPr bwMode="auto">
          <a:xfrm>
            <a:off x="3800475" y="1789113"/>
            <a:ext cx="5340350" cy="5056187"/>
            <a:chOff x="2394" y="1127"/>
            <a:chExt cx="3364" cy="3185"/>
          </a:xfrm>
        </p:grpSpPr>
        <p:sp>
          <p:nvSpPr>
            <p:cNvPr id="28365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5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5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54"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5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5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5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5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5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60"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61"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62"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63"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64"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65"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66"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67"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68"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69"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70"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71"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72"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73"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74"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7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7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7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78"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79"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8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8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8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83683"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84"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3685"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83686"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3687"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83688"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283689"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5962A2C-6290-4D19-A400-EFC7015BEF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83685"/>
                                        </p:tgtEl>
                                        <p:attrNameLst>
                                          <p:attrName>style.visibility</p:attrName>
                                        </p:attrNameLst>
                                      </p:cBhvr>
                                      <p:to>
                                        <p:strVal val="visible"/>
                                      </p:to>
                                    </p:set>
                                    <p:anim calcmode="lin" valueType="num">
                                      <p:cBhvr>
                                        <p:cTn id="7" dur="1000" fill="hold"/>
                                        <p:tgtEl>
                                          <p:spTgt spid="283685"/>
                                        </p:tgtEl>
                                        <p:attrNameLst>
                                          <p:attrName>ppt_x</p:attrName>
                                        </p:attrNameLst>
                                      </p:cBhvr>
                                      <p:tavLst>
                                        <p:tav tm="0">
                                          <p:val>
                                            <p:strVal val="#ppt_x-.2"/>
                                          </p:val>
                                        </p:tav>
                                        <p:tav tm="100000">
                                          <p:val>
                                            <p:strVal val="#ppt_x"/>
                                          </p:val>
                                        </p:tav>
                                      </p:tavLst>
                                    </p:anim>
                                    <p:anim calcmode="lin" valueType="num">
                                      <p:cBhvr>
                                        <p:cTn id="8" dur="1000" fill="hold"/>
                                        <p:tgtEl>
                                          <p:spTgt spid="283685"/>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368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83686">
                                            <p:txEl>
                                              <p:pRg st="0" end="0"/>
                                            </p:txEl>
                                          </p:spTgt>
                                        </p:tgtEl>
                                        <p:attrNameLst>
                                          <p:attrName>style.visibility</p:attrName>
                                        </p:attrNameLst>
                                      </p:cBhvr>
                                      <p:to>
                                        <p:strVal val="visible"/>
                                      </p:to>
                                    </p:set>
                                    <p:animEffect transition="in" filter="fade">
                                      <p:cBhvr>
                                        <p:cTn id="14" dur="500"/>
                                        <p:tgtEl>
                                          <p:spTgt spid="283686">
                                            <p:txEl>
                                              <p:pRg st="0" end="0"/>
                                            </p:txEl>
                                          </p:spTgt>
                                        </p:tgtEl>
                                      </p:cBhvr>
                                    </p:animEffect>
                                    <p:anim calcmode="lin" valueType="num">
                                      <p:cBhvr>
                                        <p:cTn id="15" dur="500" fill="hold"/>
                                        <p:tgtEl>
                                          <p:spTgt spid="28368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83686">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283686">
                                            <p:txEl>
                                              <p:pRg st="1" end="1"/>
                                            </p:txEl>
                                          </p:spTgt>
                                        </p:tgtEl>
                                        <p:attrNameLst>
                                          <p:attrName>style.visibility</p:attrName>
                                        </p:attrNameLst>
                                      </p:cBhvr>
                                      <p:to>
                                        <p:strVal val="visible"/>
                                      </p:to>
                                    </p:set>
                                    <p:animEffect transition="in" filter="fade">
                                      <p:cBhvr>
                                        <p:cTn id="19" dur="500"/>
                                        <p:tgtEl>
                                          <p:spTgt spid="283686">
                                            <p:txEl>
                                              <p:pRg st="1" end="1"/>
                                            </p:txEl>
                                          </p:spTgt>
                                        </p:tgtEl>
                                      </p:cBhvr>
                                    </p:animEffect>
                                    <p:anim calcmode="lin" valueType="num">
                                      <p:cBhvr>
                                        <p:cTn id="20" dur="500" fill="hold"/>
                                        <p:tgtEl>
                                          <p:spTgt spid="283686">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83686">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283686">
                                            <p:txEl>
                                              <p:pRg st="2" end="2"/>
                                            </p:txEl>
                                          </p:spTgt>
                                        </p:tgtEl>
                                        <p:attrNameLst>
                                          <p:attrName>style.visibility</p:attrName>
                                        </p:attrNameLst>
                                      </p:cBhvr>
                                      <p:to>
                                        <p:strVal val="visible"/>
                                      </p:to>
                                    </p:set>
                                    <p:animEffect transition="in" filter="fade">
                                      <p:cBhvr>
                                        <p:cTn id="24" dur="500"/>
                                        <p:tgtEl>
                                          <p:spTgt spid="283686">
                                            <p:txEl>
                                              <p:pRg st="2" end="2"/>
                                            </p:txEl>
                                          </p:spTgt>
                                        </p:tgtEl>
                                      </p:cBhvr>
                                    </p:animEffect>
                                    <p:anim calcmode="lin" valueType="num">
                                      <p:cBhvr>
                                        <p:cTn id="25" dur="500" fill="hold"/>
                                        <p:tgtEl>
                                          <p:spTgt spid="28368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83686">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283686">
                                            <p:txEl>
                                              <p:pRg st="3" end="3"/>
                                            </p:txEl>
                                          </p:spTgt>
                                        </p:tgtEl>
                                        <p:attrNameLst>
                                          <p:attrName>style.visibility</p:attrName>
                                        </p:attrNameLst>
                                      </p:cBhvr>
                                      <p:to>
                                        <p:strVal val="visible"/>
                                      </p:to>
                                    </p:set>
                                    <p:animEffect transition="in" filter="fade">
                                      <p:cBhvr>
                                        <p:cTn id="29" dur="500"/>
                                        <p:tgtEl>
                                          <p:spTgt spid="283686">
                                            <p:txEl>
                                              <p:pRg st="3" end="3"/>
                                            </p:txEl>
                                          </p:spTgt>
                                        </p:tgtEl>
                                      </p:cBhvr>
                                    </p:animEffect>
                                    <p:anim calcmode="lin" valueType="num">
                                      <p:cBhvr>
                                        <p:cTn id="30" dur="500" fill="hold"/>
                                        <p:tgtEl>
                                          <p:spTgt spid="283686">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83686">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283686">
                                            <p:txEl>
                                              <p:pRg st="4" end="4"/>
                                            </p:txEl>
                                          </p:spTgt>
                                        </p:tgtEl>
                                        <p:attrNameLst>
                                          <p:attrName>style.visibility</p:attrName>
                                        </p:attrNameLst>
                                      </p:cBhvr>
                                      <p:to>
                                        <p:strVal val="visible"/>
                                      </p:to>
                                    </p:set>
                                    <p:animEffect transition="in" filter="fade">
                                      <p:cBhvr>
                                        <p:cTn id="34" dur="500"/>
                                        <p:tgtEl>
                                          <p:spTgt spid="283686">
                                            <p:txEl>
                                              <p:pRg st="4" end="4"/>
                                            </p:txEl>
                                          </p:spTgt>
                                        </p:tgtEl>
                                      </p:cBhvr>
                                    </p:animEffect>
                                    <p:anim calcmode="lin" valueType="num">
                                      <p:cBhvr>
                                        <p:cTn id="35" dur="500" fill="hold"/>
                                        <p:tgtEl>
                                          <p:spTgt spid="283686">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83686">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85" grpId="0"/>
      <p:bldP spid="283686" grpId="0" build="p">
        <p:tmplLst>
          <p:tmpl lvl="1">
            <p:tnLst>
              <p:par>
                <p:cTn presetID="44" presetClass="entr" presetSubtype="0" fill="hold" nodeType="clickEffect">
                  <p:stCondLst>
                    <p:cond delay="0"/>
                  </p:stCondLst>
                  <p:childTnLst>
                    <p:set>
                      <p:cBhvr>
                        <p:cTn dur="1" fill="hold">
                          <p:stCondLst>
                            <p:cond delay="0"/>
                          </p:stCondLst>
                        </p:cTn>
                        <p:tgtEl>
                          <p:spTgt spid="283686"/>
                        </p:tgtEl>
                        <p:attrNameLst>
                          <p:attrName>style.visibility</p:attrName>
                        </p:attrNameLst>
                      </p:cBhvr>
                      <p:to>
                        <p:strVal val="visible"/>
                      </p:to>
                    </p:set>
                    <p:animEffect transition="in" filter="fade">
                      <p:cBhvr>
                        <p:cTn dur="500"/>
                        <p:tgtEl>
                          <p:spTgt spid="283686"/>
                        </p:tgtEl>
                      </p:cBhvr>
                    </p:animEffect>
                    <p:anim calcmode="lin" valueType="num">
                      <p:cBhvr>
                        <p:cTn dur="500" fill="hold"/>
                        <p:tgtEl>
                          <p:spTgt spid="283686"/>
                        </p:tgtEl>
                        <p:attrNameLst>
                          <p:attrName>ppt_x</p:attrName>
                        </p:attrNameLst>
                      </p:cBhvr>
                      <p:tavLst>
                        <p:tav tm="0">
                          <p:val>
                            <p:strVal val="#ppt_x"/>
                          </p:val>
                        </p:tav>
                        <p:tav tm="100000">
                          <p:val>
                            <p:strVal val="#ppt_x"/>
                          </p:val>
                        </p:tav>
                      </p:tavLst>
                    </p:anim>
                    <p:anim calcmode="lin" valueType="num">
                      <p:cBhvr>
                        <p:cTn dur="500" fill="hold"/>
                        <p:tgtEl>
                          <p:spTgt spid="283686"/>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283686"/>
                        </p:tgtEl>
                        <p:attrNameLst>
                          <p:attrName>style.visibility</p:attrName>
                        </p:attrNameLst>
                      </p:cBhvr>
                      <p:to>
                        <p:strVal val="visible"/>
                      </p:to>
                    </p:set>
                    <p:animEffect transition="in" filter="fade">
                      <p:cBhvr>
                        <p:cTn dur="500"/>
                        <p:tgtEl>
                          <p:spTgt spid="283686"/>
                        </p:tgtEl>
                      </p:cBhvr>
                    </p:animEffect>
                    <p:anim calcmode="lin" valueType="num">
                      <p:cBhvr>
                        <p:cTn dur="500" fill="hold"/>
                        <p:tgtEl>
                          <p:spTgt spid="283686"/>
                        </p:tgtEl>
                        <p:attrNameLst>
                          <p:attrName>ppt_x</p:attrName>
                        </p:attrNameLst>
                      </p:cBhvr>
                      <p:tavLst>
                        <p:tav tm="0">
                          <p:val>
                            <p:strVal val="#ppt_x"/>
                          </p:val>
                        </p:tav>
                        <p:tav tm="100000">
                          <p:val>
                            <p:strVal val="#ppt_x"/>
                          </p:val>
                        </p:tav>
                      </p:tavLst>
                    </p:anim>
                    <p:anim calcmode="lin" valueType="num">
                      <p:cBhvr>
                        <p:cTn dur="500" fill="hold"/>
                        <p:tgtEl>
                          <p:spTgt spid="283686"/>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283686"/>
                        </p:tgtEl>
                        <p:attrNameLst>
                          <p:attrName>style.visibility</p:attrName>
                        </p:attrNameLst>
                      </p:cBhvr>
                      <p:to>
                        <p:strVal val="visible"/>
                      </p:to>
                    </p:set>
                    <p:animEffect transition="in" filter="fade">
                      <p:cBhvr>
                        <p:cTn dur="500"/>
                        <p:tgtEl>
                          <p:spTgt spid="283686"/>
                        </p:tgtEl>
                      </p:cBhvr>
                    </p:animEffect>
                    <p:anim calcmode="lin" valueType="num">
                      <p:cBhvr>
                        <p:cTn dur="500" fill="hold"/>
                        <p:tgtEl>
                          <p:spTgt spid="283686"/>
                        </p:tgtEl>
                        <p:attrNameLst>
                          <p:attrName>ppt_x</p:attrName>
                        </p:attrNameLst>
                      </p:cBhvr>
                      <p:tavLst>
                        <p:tav tm="0">
                          <p:val>
                            <p:strVal val="#ppt_x"/>
                          </p:val>
                        </p:tav>
                        <p:tav tm="100000">
                          <p:val>
                            <p:strVal val="#ppt_x"/>
                          </p:val>
                        </p:tav>
                      </p:tavLst>
                    </p:anim>
                    <p:anim calcmode="lin" valueType="num">
                      <p:cBhvr>
                        <p:cTn dur="500" fill="hold"/>
                        <p:tgtEl>
                          <p:spTgt spid="283686"/>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283686"/>
                        </p:tgtEl>
                        <p:attrNameLst>
                          <p:attrName>style.visibility</p:attrName>
                        </p:attrNameLst>
                      </p:cBhvr>
                      <p:to>
                        <p:strVal val="visible"/>
                      </p:to>
                    </p:set>
                    <p:animEffect transition="in" filter="fade">
                      <p:cBhvr>
                        <p:cTn dur="500"/>
                        <p:tgtEl>
                          <p:spTgt spid="283686"/>
                        </p:tgtEl>
                      </p:cBhvr>
                    </p:animEffect>
                    <p:anim calcmode="lin" valueType="num">
                      <p:cBhvr>
                        <p:cTn dur="500" fill="hold"/>
                        <p:tgtEl>
                          <p:spTgt spid="283686"/>
                        </p:tgtEl>
                        <p:attrNameLst>
                          <p:attrName>ppt_x</p:attrName>
                        </p:attrNameLst>
                      </p:cBhvr>
                      <p:tavLst>
                        <p:tav tm="0">
                          <p:val>
                            <p:strVal val="#ppt_x"/>
                          </p:val>
                        </p:tav>
                        <p:tav tm="100000">
                          <p:val>
                            <p:strVal val="#ppt_x"/>
                          </p:val>
                        </p:tav>
                      </p:tavLst>
                    </p:anim>
                    <p:anim calcmode="lin" valueType="num">
                      <p:cBhvr>
                        <p:cTn dur="500" fill="hold"/>
                        <p:tgtEl>
                          <p:spTgt spid="283686"/>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283686"/>
                        </p:tgtEl>
                        <p:attrNameLst>
                          <p:attrName>style.visibility</p:attrName>
                        </p:attrNameLst>
                      </p:cBhvr>
                      <p:to>
                        <p:strVal val="visible"/>
                      </p:to>
                    </p:set>
                    <p:animEffect transition="in" filter="fade">
                      <p:cBhvr>
                        <p:cTn dur="500"/>
                        <p:tgtEl>
                          <p:spTgt spid="283686"/>
                        </p:tgtEl>
                      </p:cBhvr>
                    </p:animEffect>
                    <p:anim calcmode="lin" valueType="num">
                      <p:cBhvr>
                        <p:cTn dur="500" fill="hold"/>
                        <p:tgtEl>
                          <p:spTgt spid="283686"/>
                        </p:tgtEl>
                        <p:attrNameLst>
                          <p:attrName>ppt_x</p:attrName>
                        </p:attrNameLst>
                      </p:cBhvr>
                      <p:tavLst>
                        <p:tav tm="0">
                          <p:val>
                            <p:strVal val="#ppt_x"/>
                          </p:val>
                        </p:tav>
                        <p:tav tm="100000">
                          <p:val>
                            <p:strVal val="#ppt_x"/>
                          </p:val>
                        </p:tav>
                      </p:tavLst>
                    </p:anim>
                    <p:anim calcmode="lin" valueType="num">
                      <p:cBhvr>
                        <p:cTn dur="500" fill="hold"/>
                        <p:tgtEl>
                          <p:spTgt spid="283686"/>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hyperlink" Target="https://www.youtube.com/channel/UCucChTR3l9VNNKi6lryVYxA" TargetMode="External"/><Relationship Id="rId3" Type="http://schemas.openxmlformats.org/officeDocument/2006/relationships/hyperlink" Target="http://www.mnlcl.org/" TargetMode="External"/><Relationship Id="rId7" Type="http://schemas.openxmlformats.org/officeDocument/2006/relationships/hyperlink" Target="https://www.facebook.com/mnlcl" TargetMode="External"/><Relationship Id="rId12" Type="http://schemas.openxmlformats.org/officeDocument/2006/relationships/hyperlink" Target="https://en.wikipedia.org/wiki/File:Logo_of_YouTube_(2015-2017).sv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fhlogo.blogspot.com/2011/03/facebook.html" TargetMode="External"/><Relationship Id="rId11" Type="http://schemas.openxmlformats.org/officeDocument/2006/relationships/image" Target="../media/image13.png"/><Relationship Id="rId5" Type="http://schemas.openxmlformats.org/officeDocument/2006/relationships/image" Target="../media/image11.png"/><Relationship Id="rId10" Type="http://schemas.openxmlformats.org/officeDocument/2006/relationships/hyperlink" Target="https://twitter.com/mnlcl" TargetMode="External"/><Relationship Id="rId4" Type="http://schemas.openxmlformats.org/officeDocument/2006/relationships/hyperlink" Target="mailto:help@mnlcl.org" TargetMode="External"/><Relationship Id="rId9" Type="http://schemas.openxmlformats.org/officeDocument/2006/relationships/hyperlink" Target="http://billcprice.com/futureimperfect/2013/10/authentic-writing-practice-through-social-media-and-news-websit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andcreekeap.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ublicdomainpictures.net/view-image.php?image=106734&amp;picture=one-way-sign-against-stone-wal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7182101" cy="3962400"/>
          </a:xfrm>
        </p:spPr>
        <p:txBody>
          <a:bodyPr>
            <a:normAutofit/>
          </a:bodyPr>
          <a:lstStyle/>
          <a:p>
            <a:pPr marL="182880" indent="0" algn="l">
              <a:lnSpc>
                <a:spcPct val="90000"/>
              </a:lnSpc>
            </a:pPr>
            <a:r>
              <a:rPr lang="en-US" sz="3700" b="1" dirty="0">
                <a:latin typeface="Arial Black" panose="020B0A04020102020204" pitchFamily="34" charset="0"/>
              </a:rPr>
              <a:t>Stress, Trauma, Burnout, and the Overlap with Discipline </a:t>
            </a:r>
            <a:r>
              <a:rPr lang="en-US" sz="3500" b="1" dirty="0">
                <a:latin typeface="Arial Black" panose="020B0A04020102020204" pitchFamily="34" charset="0"/>
              </a:rPr>
              <a:t>– </a:t>
            </a:r>
            <a:br>
              <a:rPr lang="en-US" sz="3500" b="1" dirty="0">
                <a:latin typeface="Arial Black" panose="020B0A04020102020204" pitchFamily="34" charset="0"/>
              </a:rPr>
            </a:br>
            <a:br>
              <a:rPr lang="en-US" sz="1000" b="1" dirty="0">
                <a:latin typeface="Arial Black" panose="020B0A04020102020204" pitchFamily="34" charset="0"/>
              </a:rPr>
            </a:br>
            <a:r>
              <a:rPr lang="en-US" sz="3100" b="1" i="1" dirty="0">
                <a:latin typeface="Arial Black" panose="020B0A04020102020204" pitchFamily="34" charset="0"/>
              </a:rPr>
              <a:t>the Human Factor</a:t>
            </a:r>
            <a:br>
              <a:rPr lang="en-US" sz="2300" b="1" dirty="0"/>
            </a:br>
            <a:r>
              <a:rPr lang="en-US" sz="2300" b="1" dirty="0"/>
              <a:t>_________________________________</a:t>
            </a:r>
            <a:br>
              <a:rPr lang="en-US" sz="2300" b="1" dirty="0"/>
            </a:br>
            <a:br>
              <a:rPr lang="en-US" sz="2300" b="1" dirty="0">
                <a:latin typeface="+mn-lt"/>
              </a:rPr>
            </a:br>
            <a:r>
              <a:rPr lang="en-US" sz="2300" b="1" dirty="0">
                <a:latin typeface="+mn-lt"/>
              </a:rPr>
              <a:t>Joan Bibelhausen and Chase Andersen, Lawyers Concerned for Lawyers</a:t>
            </a:r>
          </a:p>
        </p:txBody>
      </p:sp>
      <p:pic>
        <p:nvPicPr>
          <p:cNvPr id="3" name="Picture 2">
            <a:extLst>
              <a:ext uri="{FF2B5EF4-FFF2-40B4-BE49-F238E27FC236}">
                <a16:creationId xmlns:a16="http://schemas.microsoft.com/office/drawing/2014/main" id="{E5B12477-3B3F-2AB3-24D0-52EE499E20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8727" y="4572000"/>
            <a:ext cx="3613273" cy="1524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752" y="277813"/>
            <a:ext cx="8229600" cy="859611"/>
          </a:xfrm>
        </p:spPr>
        <p:txBody>
          <a:bodyPr/>
          <a:lstStyle/>
          <a:p>
            <a:r>
              <a:rPr lang="en-US" sz="2900" b="1" dirty="0">
                <a:effectLst/>
                <a:latin typeface="+mn-lt"/>
              </a:rPr>
              <a:t>ABA 2021 Profile of the Legal Profession </a:t>
            </a:r>
          </a:p>
        </p:txBody>
      </p:sp>
      <p:pic>
        <p:nvPicPr>
          <p:cNvPr id="7" name="Picture 6" descr="Chart, bar chart&#10;&#10;Description automatically generated">
            <a:extLst>
              <a:ext uri="{FF2B5EF4-FFF2-40B4-BE49-F238E27FC236}">
                <a16:creationId xmlns:a16="http://schemas.microsoft.com/office/drawing/2014/main" id="{D88FBF10-984E-4EE9-A807-223543D234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752" y="1219200"/>
            <a:ext cx="3882335" cy="4962120"/>
          </a:xfrm>
          <a:prstGeom prst="rect">
            <a:avLst/>
          </a:prstGeom>
        </p:spPr>
      </p:pic>
      <p:pic>
        <p:nvPicPr>
          <p:cNvPr id="9" name="Picture 8">
            <a:extLst>
              <a:ext uri="{FF2B5EF4-FFF2-40B4-BE49-F238E27FC236}">
                <a16:creationId xmlns:a16="http://schemas.microsoft.com/office/drawing/2014/main" id="{67C2623A-DD41-4D3C-B942-775C113E3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9598" y="1508244"/>
            <a:ext cx="4367794" cy="4384031"/>
          </a:xfrm>
          <a:prstGeom prst="rect">
            <a:avLst/>
          </a:prstGeom>
        </p:spPr>
      </p:pic>
    </p:spTree>
    <p:extLst>
      <p:ext uri="{BB962C8B-B14F-4D97-AF65-F5344CB8AC3E}">
        <p14:creationId xmlns:p14="http://schemas.microsoft.com/office/powerpoint/2010/main" val="400625666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9610"/>
            <a:ext cx="8229600" cy="959971"/>
          </a:xfrm>
        </p:spPr>
        <p:txBody>
          <a:bodyPr/>
          <a:lstStyle/>
          <a:p>
            <a:r>
              <a:rPr lang="en-US" sz="3600" dirty="0">
                <a:effectLst/>
                <a:latin typeface="+mn-lt"/>
              </a:rPr>
              <a:t>Impairment &amp; Attorney Discipline </a:t>
            </a:r>
          </a:p>
        </p:txBody>
      </p:sp>
      <p:sp>
        <p:nvSpPr>
          <p:cNvPr id="3" name="Content Placeholder 2"/>
          <p:cNvSpPr>
            <a:spLocks noGrp="1"/>
          </p:cNvSpPr>
          <p:nvPr>
            <p:ph idx="1"/>
          </p:nvPr>
        </p:nvSpPr>
        <p:spPr>
          <a:xfrm>
            <a:off x="551564" y="1905000"/>
            <a:ext cx="8040872" cy="3235232"/>
          </a:xfrm>
        </p:spPr>
        <p:txBody>
          <a:bodyPr>
            <a:noAutofit/>
          </a:bodyPr>
          <a:lstStyle/>
          <a:p>
            <a:pPr marL="0" indent="0">
              <a:spcBef>
                <a:spcPts val="600"/>
              </a:spcBef>
              <a:buNone/>
            </a:pPr>
            <a:r>
              <a:rPr lang="en-US" sz="3200" i="1" dirty="0">
                <a:effectLst/>
              </a:rPr>
              <a:t>“These issues can have major consequences. Studies show that 25% to 30% of lawyers facing disciplinary charges suffer from some type of addiction or mental illness.”</a:t>
            </a:r>
          </a:p>
        </p:txBody>
      </p:sp>
      <p:sp>
        <p:nvSpPr>
          <p:cNvPr id="5" name="TextBox 4">
            <a:extLst>
              <a:ext uri="{FF2B5EF4-FFF2-40B4-BE49-F238E27FC236}">
                <a16:creationId xmlns:a16="http://schemas.microsoft.com/office/drawing/2014/main" id="{059D8647-F7BC-4725-AC81-43236BACC3FE}"/>
              </a:ext>
            </a:extLst>
          </p:cNvPr>
          <p:cNvSpPr txBox="1"/>
          <p:nvPr/>
        </p:nvSpPr>
        <p:spPr>
          <a:xfrm>
            <a:off x="457200" y="4953000"/>
            <a:ext cx="8229600" cy="523220"/>
          </a:xfrm>
          <a:prstGeom prst="rect">
            <a:avLst/>
          </a:prstGeom>
          <a:noFill/>
        </p:spPr>
        <p:txBody>
          <a:bodyPr wrap="square" rtlCol="0">
            <a:spAutoFit/>
          </a:bodyPr>
          <a:lstStyle/>
          <a:p>
            <a:pPr lvl="1"/>
            <a:r>
              <a:rPr lang="en-US" sz="1400" i="1" dirty="0"/>
              <a:t>2021 Profile of the Legal Profession</a:t>
            </a:r>
            <a:r>
              <a:rPr lang="en-US" sz="1400" dirty="0"/>
              <a:t>, (quoting “The Prevalence of Substance Use and Other Mental Health Concerns Among American Attorneys,” </a:t>
            </a:r>
            <a:r>
              <a:rPr lang="en-US" sz="1400" i="1" dirty="0"/>
              <a:t>J. Addict Med</a:t>
            </a:r>
            <a:r>
              <a:rPr lang="en-US" sz="1400" dirty="0"/>
              <a:t>, January-February 2016)</a:t>
            </a:r>
            <a:endParaRPr lang="en-US" sz="1400" i="1" dirty="0"/>
          </a:p>
        </p:txBody>
      </p:sp>
      <p:sp>
        <p:nvSpPr>
          <p:cNvPr id="4" name="Footer Placeholder 1">
            <a:extLst>
              <a:ext uri="{FF2B5EF4-FFF2-40B4-BE49-F238E27FC236}">
                <a16:creationId xmlns:a16="http://schemas.microsoft.com/office/drawing/2014/main" id="{B4CE0A62-0AF8-7CF1-1A83-677BBBC4A2A8}"/>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362135113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0"/>
            <a:ext cx="8229600" cy="1400530"/>
          </a:xfrm>
        </p:spPr>
        <p:txBody>
          <a:bodyPr>
            <a:normAutofit/>
          </a:bodyPr>
          <a:lstStyle/>
          <a:p>
            <a:pPr eaLnBrk="1" hangingPunct="1"/>
            <a:r>
              <a:rPr lang="en-US" sz="2800" b="1" dirty="0"/>
              <a:t>If Mental Health/Substance </a:t>
            </a:r>
            <a:br>
              <a:rPr lang="en-US" sz="2800" b="1" dirty="0"/>
            </a:br>
            <a:r>
              <a:rPr lang="en-US" sz="2800" b="1" dirty="0"/>
              <a:t>Use Issues are Present: </a:t>
            </a:r>
          </a:p>
        </p:txBody>
      </p:sp>
      <p:sp>
        <p:nvSpPr>
          <p:cNvPr id="10243" name="Rectangle 3"/>
          <p:cNvSpPr>
            <a:spLocks noGrp="1" noChangeArrowheads="1"/>
          </p:cNvSpPr>
          <p:nvPr>
            <p:ph idx="1"/>
          </p:nvPr>
        </p:nvSpPr>
        <p:spPr>
          <a:xfrm>
            <a:off x="381000" y="1394434"/>
            <a:ext cx="8382000" cy="5143500"/>
          </a:xfrm>
        </p:spPr>
        <p:txBody>
          <a:bodyPr>
            <a:normAutofit fontScale="92500" lnSpcReduction="20000"/>
          </a:bodyPr>
          <a:lstStyle/>
          <a:p>
            <a:pPr marL="270896" indent="-270896" defTabSz="361194">
              <a:spcBef>
                <a:spcPts val="790"/>
              </a:spcBef>
            </a:pPr>
            <a:r>
              <a:rPr lang="en-US" sz="3000" b="0" i="0" kern="1200" dirty="0">
                <a:solidFill>
                  <a:schemeClr val="tx1"/>
                </a:solidFill>
                <a:latin typeface="+mj-lt"/>
                <a:ea typeface="+mj-ea"/>
                <a:cs typeface="+mj-cs"/>
              </a:rPr>
              <a:t> </a:t>
            </a:r>
            <a:r>
              <a:rPr lang="en-US" sz="2600" b="0" i="0" kern="1200" dirty="0">
                <a:solidFill>
                  <a:schemeClr val="tx1"/>
                </a:solidFill>
                <a:latin typeface="+mj-lt"/>
                <a:ea typeface="+mj-ea"/>
                <a:cs typeface="+mj-cs"/>
              </a:rPr>
              <a:t>Can play </a:t>
            </a:r>
            <a:r>
              <a:rPr lang="en-US" sz="2600" dirty="0"/>
              <a:t>a main or </a:t>
            </a:r>
            <a:r>
              <a:rPr lang="en-US" sz="2600" b="0" i="0" kern="1200" dirty="0">
                <a:solidFill>
                  <a:schemeClr val="tx1"/>
                </a:solidFill>
                <a:latin typeface="+mj-lt"/>
                <a:ea typeface="+mj-ea"/>
                <a:cs typeface="+mj-cs"/>
              </a:rPr>
              <a:t>contributing factor in the   violation (Mayo Clinic):</a:t>
            </a:r>
          </a:p>
          <a:p>
            <a:pPr marL="670952" lvl="1" indent="-270896" defTabSz="361194">
              <a:spcBef>
                <a:spcPts val="790"/>
              </a:spcBef>
            </a:pPr>
            <a:r>
              <a:rPr lang="en-US" sz="2200" dirty="0"/>
              <a:t>Main symptom of Anxiety: Having the urge to avoid things that trigger anxiety.</a:t>
            </a:r>
          </a:p>
          <a:p>
            <a:pPr marL="670952" lvl="1" indent="-270896" defTabSz="361194">
              <a:spcBef>
                <a:spcPts val="790"/>
              </a:spcBef>
            </a:pPr>
            <a:r>
              <a:rPr lang="en-US" sz="2200" dirty="0"/>
              <a:t>Main symptom of Depression: Trouble thinking/remembering, concentrating, and making decisions.</a:t>
            </a:r>
          </a:p>
          <a:p>
            <a:pPr marL="670952" lvl="1" indent="-270896" defTabSz="361194">
              <a:spcBef>
                <a:spcPts val="790"/>
              </a:spcBef>
            </a:pPr>
            <a:r>
              <a:rPr lang="en-US" sz="2200" dirty="0"/>
              <a:t>Main Symptom of Substance Use Disorder: failing to fulfill major obligations at work due to repeated use.</a:t>
            </a:r>
          </a:p>
          <a:p>
            <a:pPr marL="400056" lvl="1" indent="0" defTabSz="361194">
              <a:spcBef>
                <a:spcPts val="790"/>
              </a:spcBef>
              <a:buNone/>
            </a:pPr>
            <a:endParaRPr lang="en-US" sz="500" b="0" i="0" kern="1200" dirty="0">
              <a:solidFill>
                <a:schemeClr val="tx1"/>
              </a:solidFill>
              <a:latin typeface="+mj-lt"/>
              <a:ea typeface="+mj-ea"/>
              <a:cs typeface="+mj-cs"/>
            </a:endParaRPr>
          </a:p>
          <a:p>
            <a:pPr marL="270896" indent="-270896" defTabSz="361194">
              <a:spcBef>
                <a:spcPts val="790"/>
              </a:spcBef>
            </a:pPr>
            <a:r>
              <a:rPr lang="en-US" sz="3000" b="0" i="0" kern="1200" dirty="0">
                <a:solidFill>
                  <a:schemeClr val="tx1"/>
                </a:solidFill>
                <a:latin typeface="+mj-lt"/>
                <a:ea typeface="+mj-ea"/>
                <a:cs typeface="+mj-cs"/>
              </a:rPr>
              <a:t> </a:t>
            </a:r>
            <a:r>
              <a:rPr lang="en-US" sz="2600" dirty="0"/>
              <a:t>Symptoms are Physical Manifestations (behavior, </a:t>
            </a:r>
          </a:p>
          <a:p>
            <a:pPr marL="0" indent="0" defTabSz="361194">
              <a:spcBef>
                <a:spcPts val="790"/>
              </a:spcBef>
              <a:buNone/>
            </a:pPr>
            <a:r>
              <a:rPr lang="en-US" sz="2600" dirty="0"/>
              <a:t>    conduct).</a:t>
            </a:r>
          </a:p>
          <a:p>
            <a:pPr marL="0" indent="0" defTabSz="361194">
              <a:spcBef>
                <a:spcPts val="790"/>
              </a:spcBef>
              <a:buNone/>
            </a:pPr>
            <a:endParaRPr lang="en-US" sz="500" dirty="0"/>
          </a:p>
          <a:p>
            <a:pPr marL="270896" indent="-270896" defTabSz="361194">
              <a:spcBef>
                <a:spcPts val="790"/>
              </a:spcBef>
            </a:pPr>
            <a:r>
              <a:rPr lang="en-US" sz="2600" b="0" i="0" kern="1200" dirty="0">
                <a:solidFill>
                  <a:schemeClr val="tx1"/>
                </a:solidFill>
                <a:latin typeface="+mj-lt"/>
                <a:ea typeface="+mj-ea"/>
                <a:cs typeface="+mj-cs"/>
              </a:rPr>
              <a:t> In essence, some cases could result in </a:t>
            </a:r>
            <a:r>
              <a:rPr lang="en-US" sz="2600" dirty="0"/>
              <a:t>the </a:t>
            </a:r>
          </a:p>
          <a:p>
            <a:pPr marL="0" indent="0" defTabSz="361194">
              <a:spcBef>
                <a:spcPts val="790"/>
              </a:spcBef>
              <a:buNone/>
            </a:pPr>
            <a:r>
              <a:rPr lang="en-US" sz="2600" dirty="0"/>
              <a:t>    symptoms of a disease/disorder that are being </a:t>
            </a:r>
          </a:p>
          <a:p>
            <a:pPr marL="0" indent="0" defTabSz="361194">
              <a:spcBef>
                <a:spcPts val="790"/>
              </a:spcBef>
              <a:buNone/>
            </a:pPr>
            <a:r>
              <a:rPr lang="en-US" sz="2600" dirty="0"/>
              <a:t>    disciplined. </a:t>
            </a:r>
          </a:p>
          <a:p>
            <a:pPr marL="270896" indent="-270896" defTabSz="361194">
              <a:spcBef>
                <a:spcPts val="790"/>
              </a:spcBef>
            </a:pPr>
            <a:endParaRPr lang="en-US" sz="600" dirty="0"/>
          </a:p>
        </p:txBody>
      </p:sp>
      <p:sp>
        <p:nvSpPr>
          <p:cNvPr id="3" name="Footer Placeholder 1">
            <a:extLst>
              <a:ext uri="{FF2B5EF4-FFF2-40B4-BE49-F238E27FC236}">
                <a16:creationId xmlns:a16="http://schemas.microsoft.com/office/drawing/2014/main" id="{7057A44F-8850-2A58-ADEE-A54139142ADD}"/>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46553869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5377142" cy="1400530"/>
          </a:xfrm>
        </p:spPr>
        <p:txBody>
          <a:bodyPr>
            <a:normAutofit/>
          </a:bodyPr>
          <a:lstStyle/>
          <a:p>
            <a:pPr eaLnBrk="1" hangingPunct="1"/>
            <a:r>
              <a:rPr lang="en-US" sz="3500" b="1" dirty="0"/>
              <a:t>Common Results: </a:t>
            </a:r>
          </a:p>
        </p:txBody>
      </p:sp>
      <p:sp>
        <p:nvSpPr>
          <p:cNvPr id="10243" name="Rectangle 3"/>
          <p:cNvSpPr>
            <a:spLocks noGrp="1" noChangeArrowheads="1"/>
          </p:cNvSpPr>
          <p:nvPr>
            <p:ph idx="1"/>
          </p:nvPr>
        </p:nvSpPr>
        <p:spPr>
          <a:xfrm>
            <a:off x="495300" y="1229591"/>
            <a:ext cx="8153400" cy="5143500"/>
          </a:xfrm>
        </p:spPr>
        <p:txBody>
          <a:bodyPr>
            <a:normAutofit fontScale="92500" lnSpcReduction="20000"/>
          </a:bodyPr>
          <a:lstStyle/>
          <a:p>
            <a:pPr marL="270896" indent="-270896" defTabSz="361194">
              <a:spcBef>
                <a:spcPts val="790"/>
              </a:spcBef>
            </a:pPr>
            <a:r>
              <a:rPr lang="en-US" sz="3000" b="0" i="0" kern="1200" dirty="0">
                <a:solidFill>
                  <a:schemeClr val="tx1"/>
                </a:solidFill>
                <a:latin typeface="+mj-lt"/>
                <a:ea typeface="+mj-ea"/>
                <a:cs typeface="+mj-cs"/>
              </a:rPr>
              <a:t>Keeping Issues Hidden (even though it could be used as mitigation)</a:t>
            </a:r>
          </a:p>
          <a:p>
            <a:pPr marL="670952" lvl="1" indent="-270896" defTabSz="361194">
              <a:spcBef>
                <a:spcPts val="790"/>
              </a:spcBef>
            </a:pPr>
            <a:r>
              <a:rPr lang="en-US" sz="2200" dirty="0"/>
              <a:t>Oftentimes, a lawyer has not come to grips with these issues.</a:t>
            </a:r>
          </a:p>
          <a:p>
            <a:pPr marL="670952" lvl="1" indent="-270896" defTabSz="361194">
              <a:spcBef>
                <a:spcPts val="790"/>
              </a:spcBef>
            </a:pPr>
            <a:r>
              <a:rPr lang="en-US" sz="2200" dirty="0"/>
              <a:t>Do not want others to find out (family, friends, coworkers, clients, legal community, anyone else that reads the public announcements)</a:t>
            </a:r>
          </a:p>
          <a:p>
            <a:pPr marL="670952" lvl="1" indent="-270896" defTabSz="361194">
              <a:spcBef>
                <a:spcPts val="790"/>
              </a:spcBef>
            </a:pPr>
            <a:r>
              <a:rPr lang="en-US" sz="2200" dirty="0"/>
              <a:t>Would rather face the consequences of the specific matter in front of the OLPR vs. opening up a totally different (and often bigger) can of worms (evaluations, counseling, treatment, etc.)</a:t>
            </a:r>
          </a:p>
          <a:p>
            <a:pPr marL="400056" lvl="1" indent="0" defTabSz="361194">
              <a:spcBef>
                <a:spcPts val="790"/>
              </a:spcBef>
              <a:buNone/>
            </a:pPr>
            <a:endParaRPr lang="en-US" sz="500" b="0" i="0" kern="1200" dirty="0">
              <a:solidFill>
                <a:schemeClr val="tx1"/>
              </a:solidFill>
              <a:latin typeface="+mj-lt"/>
              <a:ea typeface="+mj-ea"/>
              <a:cs typeface="+mj-cs"/>
            </a:endParaRPr>
          </a:p>
          <a:p>
            <a:pPr marL="270896" indent="-270896" defTabSz="361194">
              <a:spcBef>
                <a:spcPts val="790"/>
              </a:spcBef>
            </a:pPr>
            <a:r>
              <a:rPr lang="en-US" sz="3000" b="0" i="0" kern="1200" dirty="0">
                <a:solidFill>
                  <a:schemeClr val="tx1"/>
                </a:solidFill>
                <a:latin typeface="+mj-lt"/>
                <a:ea typeface="+mj-ea"/>
                <a:cs typeface="+mj-cs"/>
              </a:rPr>
              <a:t>Existing Issues can be </a:t>
            </a:r>
            <a:r>
              <a:rPr lang="en-US" sz="3000" dirty="0"/>
              <a:t>e</a:t>
            </a:r>
            <a:r>
              <a:rPr lang="en-US" sz="3000" b="0" i="0" kern="1200" dirty="0">
                <a:solidFill>
                  <a:schemeClr val="tx1"/>
                </a:solidFill>
                <a:latin typeface="+mj-lt"/>
                <a:ea typeface="+mj-ea"/>
                <a:cs typeface="+mj-cs"/>
              </a:rPr>
              <a:t>xacerbated.</a:t>
            </a:r>
          </a:p>
          <a:p>
            <a:pPr marL="0" indent="0" defTabSz="361194">
              <a:spcBef>
                <a:spcPts val="790"/>
              </a:spcBef>
              <a:buNone/>
            </a:pPr>
            <a:r>
              <a:rPr lang="en-US" sz="600" dirty="0"/>
              <a:t> </a:t>
            </a:r>
          </a:p>
          <a:p>
            <a:pPr marL="270896" indent="-270896" defTabSz="361194">
              <a:spcBef>
                <a:spcPts val="790"/>
              </a:spcBef>
            </a:pPr>
            <a:r>
              <a:rPr lang="en-US" sz="3000" dirty="0"/>
              <a:t>Internal struggle knowing that there are other things going on, but feeling they have to keep them at bay until the OLPR issues are resolved.</a:t>
            </a:r>
            <a:endParaRPr lang="en-US" sz="3000" b="0" i="0" kern="1200" dirty="0">
              <a:solidFill>
                <a:schemeClr val="tx1"/>
              </a:solidFill>
              <a:latin typeface="+mj-lt"/>
              <a:ea typeface="+mj-ea"/>
              <a:cs typeface="+mj-cs"/>
            </a:endParaRPr>
          </a:p>
        </p:txBody>
      </p:sp>
      <p:sp>
        <p:nvSpPr>
          <p:cNvPr id="3" name="Footer Placeholder 1">
            <a:extLst>
              <a:ext uri="{FF2B5EF4-FFF2-40B4-BE49-F238E27FC236}">
                <a16:creationId xmlns:a16="http://schemas.microsoft.com/office/drawing/2014/main" id="{9B62CAE3-76FE-7404-862C-25112C4D2F71}"/>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18776656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95300" y="1562710"/>
            <a:ext cx="8153400" cy="4343400"/>
          </a:xfrm>
        </p:spPr>
        <p:txBody>
          <a:bodyPr>
            <a:normAutofit fontScale="85000" lnSpcReduction="20000"/>
          </a:bodyPr>
          <a:lstStyle/>
          <a:p>
            <a:pPr defTabSz="361194">
              <a:spcBef>
                <a:spcPts val="790"/>
              </a:spcBef>
            </a:pPr>
            <a:r>
              <a:rPr lang="en-US" sz="3800" b="0" i="0" kern="1200" dirty="0">
                <a:solidFill>
                  <a:schemeClr val="tx1"/>
                </a:solidFill>
                <a:latin typeface="+mj-lt"/>
                <a:ea typeface="+mj-ea"/>
                <a:cs typeface="+mj-cs"/>
              </a:rPr>
              <a:t>Sometimes, the ethical issue can be the “bottom” needed to realize how big the issue is.</a:t>
            </a:r>
          </a:p>
          <a:p>
            <a:pPr marL="0" indent="0" defTabSz="361194">
              <a:spcBef>
                <a:spcPts val="790"/>
              </a:spcBef>
              <a:buNone/>
            </a:pPr>
            <a:endParaRPr lang="en-US" sz="3800" b="0" i="0" kern="1200" dirty="0">
              <a:solidFill>
                <a:schemeClr val="tx1"/>
              </a:solidFill>
              <a:latin typeface="+mj-lt"/>
              <a:ea typeface="+mj-ea"/>
              <a:cs typeface="+mj-cs"/>
            </a:endParaRPr>
          </a:p>
          <a:p>
            <a:pPr defTabSz="361194">
              <a:spcBef>
                <a:spcPts val="790"/>
              </a:spcBef>
            </a:pPr>
            <a:r>
              <a:rPr lang="en-US" sz="3800" dirty="0"/>
              <a:t>Trying to make the ethics experience worse to “scare them straight” rarely works.</a:t>
            </a:r>
          </a:p>
          <a:p>
            <a:pPr marL="0" indent="0" defTabSz="361194">
              <a:spcBef>
                <a:spcPts val="790"/>
              </a:spcBef>
              <a:buNone/>
            </a:pPr>
            <a:endParaRPr lang="en-US" sz="3800" dirty="0"/>
          </a:p>
          <a:p>
            <a:pPr defTabSz="361194">
              <a:spcBef>
                <a:spcPts val="790"/>
              </a:spcBef>
            </a:pPr>
            <a:r>
              <a:rPr lang="en-US" sz="3800" b="0" i="0" kern="1200" dirty="0">
                <a:solidFill>
                  <a:schemeClr val="tx1"/>
                </a:solidFill>
                <a:latin typeface="+mj-lt"/>
                <a:ea typeface="+mj-ea"/>
                <a:cs typeface="+mj-cs"/>
              </a:rPr>
              <a:t>So, then what should you do?</a:t>
            </a:r>
          </a:p>
        </p:txBody>
      </p:sp>
      <p:sp>
        <p:nvSpPr>
          <p:cNvPr id="3" name="Footer Placeholder 1">
            <a:extLst>
              <a:ext uri="{FF2B5EF4-FFF2-40B4-BE49-F238E27FC236}">
                <a16:creationId xmlns:a16="http://schemas.microsoft.com/office/drawing/2014/main" id="{48593C68-1830-92A6-3BCE-782FC109CFC4}"/>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
        <p:nvSpPr>
          <p:cNvPr id="5" name="Rectangle 2">
            <a:extLst>
              <a:ext uri="{FF2B5EF4-FFF2-40B4-BE49-F238E27FC236}">
                <a16:creationId xmlns:a16="http://schemas.microsoft.com/office/drawing/2014/main" id="{54EE6C1A-AB2E-D20D-FF20-5C8CCC31D6FE}"/>
              </a:ext>
            </a:extLst>
          </p:cNvPr>
          <p:cNvSpPr txBox="1">
            <a:spLocks noChangeArrowheads="1"/>
          </p:cNvSpPr>
          <p:nvPr/>
        </p:nvSpPr>
        <p:spPr bwMode="auto">
          <a:xfrm>
            <a:off x="0" y="0"/>
            <a:ext cx="5377142" cy="1400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r>
              <a:rPr lang="en-US" sz="3500" b="1" kern="0"/>
              <a:t>Common Results: </a:t>
            </a:r>
            <a:endParaRPr lang="en-US" sz="3500" b="1" kern="0" dirty="0"/>
          </a:p>
        </p:txBody>
      </p:sp>
    </p:spTree>
    <p:extLst>
      <p:ext uri="{BB962C8B-B14F-4D97-AF65-F5344CB8AC3E}">
        <p14:creationId xmlns:p14="http://schemas.microsoft.com/office/powerpoint/2010/main" val="343442416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47700" y="-152400"/>
            <a:ext cx="7848600" cy="1400530"/>
          </a:xfrm>
        </p:spPr>
        <p:txBody>
          <a:bodyPr>
            <a:normAutofit/>
          </a:bodyPr>
          <a:lstStyle/>
          <a:p>
            <a:pPr eaLnBrk="1" hangingPunct="1"/>
            <a:r>
              <a:rPr lang="en-US" sz="3500" b="1" dirty="0"/>
              <a:t>Suggested Ways to Help Lawyers: </a:t>
            </a:r>
          </a:p>
        </p:txBody>
      </p:sp>
      <p:sp>
        <p:nvSpPr>
          <p:cNvPr id="10243" name="Rectangle 3"/>
          <p:cNvSpPr>
            <a:spLocks noGrp="1" noChangeArrowheads="1"/>
          </p:cNvSpPr>
          <p:nvPr>
            <p:ph idx="1"/>
          </p:nvPr>
        </p:nvSpPr>
        <p:spPr>
          <a:xfrm>
            <a:off x="381000" y="1141516"/>
            <a:ext cx="8229600" cy="5334000"/>
          </a:xfrm>
        </p:spPr>
        <p:txBody>
          <a:bodyPr>
            <a:normAutofit lnSpcReduction="10000"/>
          </a:bodyPr>
          <a:lstStyle/>
          <a:p>
            <a:pPr marL="270896" indent="-270896" defTabSz="361194">
              <a:spcBef>
                <a:spcPts val="790"/>
              </a:spcBef>
            </a:pPr>
            <a:r>
              <a:rPr lang="en-US" sz="2400" dirty="0"/>
              <a:t> If at all possible, call LCL before things get too bad.</a:t>
            </a:r>
          </a:p>
          <a:p>
            <a:pPr marL="270896" indent="-270896" defTabSz="361194">
              <a:spcBef>
                <a:spcPts val="790"/>
              </a:spcBef>
            </a:pPr>
            <a:endParaRPr lang="en-US" sz="800" dirty="0"/>
          </a:p>
          <a:p>
            <a:pPr marL="270896" indent="-270896" defTabSz="361194">
              <a:spcBef>
                <a:spcPts val="790"/>
              </a:spcBef>
            </a:pPr>
            <a:r>
              <a:rPr lang="en-US" sz="2400" dirty="0"/>
              <a:t> A “Respondent” is a Lawyer; a Lawyer is a Human.  Treat then as such and not as just the subject of litigation.</a:t>
            </a:r>
          </a:p>
          <a:p>
            <a:pPr marL="270896" indent="-270896" defTabSz="361194">
              <a:spcBef>
                <a:spcPts val="790"/>
              </a:spcBef>
            </a:pPr>
            <a:endParaRPr lang="en-US" sz="800" dirty="0"/>
          </a:p>
          <a:p>
            <a:pPr marL="270896" indent="-270896" defTabSz="361194">
              <a:spcBef>
                <a:spcPts val="790"/>
              </a:spcBef>
            </a:pPr>
            <a:r>
              <a:rPr lang="en-US" sz="2400" b="0" i="0" kern="1200" dirty="0">
                <a:solidFill>
                  <a:schemeClr val="tx1"/>
                </a:solidFill>
                <a:latin typeface="+mj-lt"/>
                <a:ea typeface="+mj-ea"/>
                <a:cs typeface="+mj-cs"/>
              </a:rPr>
              <a:t> Kindness – These are your colleagues.</a:t>
            </a:r>
          </a:p>
          <a:p>
            <a:pPr marL="270896" indent="-270896" defTabSz="361194">
              <a:spcBef>
                <a:spcPts val="790"/>
              </a:spcBef>
            </a:pPr>
            <a:endParaRPr lang="en-US" sz="800" b="0" i="0" kern="1200" dirty="0">
              <a:solidFill>
                <a:schemeClr val="tx1"/>
              </a:solidFill>
              <a:latin typeface="+mj-lt"/>
              <a:ea typeface="+mj-ea"/>
              <a:cs typeface="+mj-cs"/>
            </a:endParaRPr>
          </a:p>
          <a:p>
            <a:pPr marL="270896" indent="-270896" defTabSz="361194">
              <a:spcBef>
                <a:spcPts val="790"/>
              </a:spcBef>
            </a:pPr>
            <a:r>
              <a:rPr lang="en-US" sz="2400" dirty="0"/>
              <a:t> </a:t>
            </a:r>
            <a:r>
              <a:rPr lang="en-US" sz="2400" b="0" i="0" kern="1200" dirty="0">
                <a:solidFill>
                  <a:schemeClr val="tx1"/>
                </a:solidFill>
                <a:latin typeface="+mj-lt"/>
                <a:ea typeface="+mj-ea"/>
                <a:cs typeface="+mj-cs"/>
              </a:rPr>
              <a:t>Empathy - Treat them how you would like to be treated if you were in their shoes.</a:t>
            </a:r>
          </a:p>
          <a:p>
            <a:pPr marL="270896" indent="-270896" defTabSz="361194">
              <a:spcBef>
                <a:spcPts val="790"/>
              </a:spcBef>
            </a:pPr>
            <a:endParaRPr lang="en-US" sz="800" b="0" i="0" kern="1200" dirty="0">
              <a:solidFill>
                <a:schemeClr val="tx1"/>
              </a:solidFill>
              <a:latin typeface="+mj-lt"/>
              <a:ea typeface="+mj-ea"/>
              <a:cs typeface="+mj-cs"/>
            </a:endParaRPr>
          </a:p>
          <a:p>
            <a:pPr marL="270896" indent="-270896" defTabSz="361194">
              <a:spcBef>
                <a:spcPts val="790"/>
              </a:spcBef>
            </a:pPr>
            <a:r>
              <a:rPr lang="en-US" sz="2400" dirty="0"/>
              <a:t>Don’t chastise, intimidate or embarrass them.  You can still reach the same end result by being respectful, which will help the Respondent's view of the process and the overall reputation of the OLPR. </a:t>
            </a:r>
            <a:endParaRPr lang="en-US" sz="2400" b="0" i="0" kern="1200" dirty="0">
              <a:solidFill>
                <a:schemeClr val="tx1"/>
              </a:solidFill>
              <a:latin typeface="+mj-lt"/>
              <a:ea typeface="+mj-ea"/>
              <a:cs typeface="+mj-cs"/>
            </a:endParaRPr>
          </a:p>
        </p:txBody>
      </p:sp>
      <p:sp>
        <p:nvSpPr>
          <p:cNvPr id="3" name="Footer Placeholder 1">
            <a:extLst>
              <a:ext uri="{FF2B5EF4-FFF2-40B4-BE49-F238E27FC236}">
                <a16:creationId xmlns:a16="http://schemas.microsoft.com/office/drawing/2014/main" id="{DA98FB5A-CCA3-022D-72AC-E675C4BF3858}"/>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364259682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ECD614-252A-786B-369A-EFB378E39CF5}"/>
              </a:ext>
            </a:extLst>
          </p:cNvPr>
          <p:cNvSpPr>
            <a:spLocks noGrp="1"/>
          </p:cNvSpPr>
          <p:nvPr>
            <p:ph type="ctrTitle"/>
          </p:nvPr>
        </p:nvSpPr>
        <p:spPr>
          <a:xfrm>
            <a:off x="1690521" y="1219200"/>
            <a:ext cx="5762958" cy="2514599"/>
          </a:xfrm>
        </p:spPr>
        <p:txBody>
          <a:bodyPr/>
          <a:lstStyle/>
          <a:p>
            <a:pPr algn="ctr"/>
            <a:r>
              <a:rPr lang="en-US" dirty="0"/>
              <a:t>What About You?</a:t>
            </a:r>
          </a:p>
        </p:txBody>
      </p:sp>
    </p:spTree>
    <p:extLst>
      <p:ext uri="{BB962C8B-B14F-4D97-AF65-F5344CB8AC3E}">
        <p14:creationId xmlns:p14="http://schemas.microsoft.com/office/powerpoint/2010/main" val="306215902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dirty="0">
                <a:solidFill>
                  <a:schemeClr val="tx1"/>
                </a:solidFill>
                <a:effectLst>
                  <a:outerShdw blurRad="38100" dist="38100" dir="2700000" algn="tl">
                    <a:srgbClr val="FFFFFF"/>
                  </a:outerShdw>
                </a:effectLst>
              </a:rPr>
              <a:t>The Lawyer Brain and Stress</a:t>
            </a:r>
          </a:p>
        </p:txBody>
      </p:sp>
      <p:sp>
        <p:nvSpPr>
          <p:cNvPr id="287747" name="Rectangle 3"/>
          <p:cNvSpPr>
            <a:spLocks noGrp="1" noChangeArrowheads="1"/>
          </p:cNvSpPr>
          <p:nvPr>
            <p:ph type="body" sz="half" idx="1"/>
          </p:nvPr>
        </p:nvSpPr>
        <p:spPr>
          <a:xfrm>
            <a:off x="457200" y="1862930"/>
            <a:ext cx="5213350" cy="3558289"/>
          </a:xfrm>
        </p:spPr>
        <p:txBody>
          <a:bodyPr/>
          <a:lstStyle/>
          <a:p>
            <a:pPr>
              <a:buFontTx/>
              <a:buChar char="o"/>
            </a:pPr>
            <a:r>
              <a:rPr lang="en-US" sz="3500" dirty="0"/>
              <a:t>Perfection</a:t>
            </a:r>
          </a:p>
          <a:p>
            <a:pPr>
              <a:buFontTx/>
              <a:buChar char="o"/>
            </a:pPr>
            <a:r>
              <a:rPr lang="en-US" sz="3500" dirty="0"/>
              <a:t>Pessimism</a:t>
            </a:r>
          </a:p>
          <a:p>
            <a:pPr>
              <a:buFontTx/>
              <a:buChar char="o"/>
            </a:pPr>
            <a:r>
              <a:rPr lang="en-US" sz="3500" dirty="0"/>
              <a:t>Isolation</a:t>
            </a:r>
          </a:p>
          <a:p>
            <a:pPr>
              <a:buFontTx/>
              <a:buChar char="o"/>
            </a:pPr>
            <a:r>
              <a:rPr lang="en-US" sz="3500" dirty="0"/>
              <a:t>Uncertainty</a:t>
            </a:r>
          </a:p>
          <a:p>
            <a:pPr>
              <a:buFontTx/>
              <a:buChar char="o"/>
            </a:pPr>
            <a:r>
              <a:rPr lang="en-US" sz="3500" dirty="0"/>
              <a:t>Vicarious trauma</a:t>
            </a:r>
          </a:p>
          <a:p>
            <a:pPr>
              <a:buFont typeface="Wingdings" pitchFamily="2" charset="2"/>
              <a:buNone/>
            </a:pPr>
            <a:endParaRPr lang="en-US" dirty="0"/>
          </a:p>
        </p:txBody>
      </p:sp>
      <p:pic>
        <p:nvPicPr>
          <p:cNvPr id="287749" name="Picture 5" descr="MCj03977800000[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257800" y="1862930"/>
            <a:ext cx="3072404" cy="3132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Footer Placeholder 1">
            <a:extLst>
              <a:ext uri="{FF2B5EF4-FFF2-40B4-BE49-F238E27FC236}">
                <a16:creationId xmlns:a16="http://schemas.microsoft.com/office/drawing/2014/main" id="{8805095A-F4C8-E9AC-DFBA-7A59847B7E1E}"/>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3373729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87746"/>
                                        </p:tgtEl>
                                        <p:attrNameLst>
                                          <p:attrName>style.visibility</p:attrName>
                                        </p:attrNameLst>
                                      </p:cBhvr>
                                      <p:to>
                                        <p:strVal val="visible"/>
                                      </p:to>
                                    </p:set>
                                    <p:animEffect transition="in" filter="dissolve">
                                      <p:cBhvr>
                                        <p:cTn id="7" dur="500"/>
                                        <p:tgtEl>
                                          <p:spTgt spid="287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7747">
                                            <p:txEl>
                                              <p:pRg st="0" end="0"/>
                                            </p:txEl>
                                          </p:spTgt>
                                        </p:tgtEl>
                                        <p:attrNameLst>
                                          <p:attrName>style.visibility</p:attrName>
                                        </p:attrNameLst>
                                      </p:cBhvr>
                                      <p:to>
                                        <p:strVal val="visible"/>
                                      </p:to>
                                    </p:set>
                                    <p:animEffect transition="in" filter="dissolve">
                                      <p:cBhvr>
                                        <p:cTn id="12" dur="500"/>
                                        <p:tgtEl>
                                          <p:spTgt spid="2877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7747">
                                            <p:txEl>
                                              <p:pRg st="1" end="1"/>
                                            </p:txEl>
                                          </p:spTgt>
                                        </p:tgtEl>
                                        <p:attrNameLst>
                                          <p:attrName>style.visibility</p:attrName>
                                        </p:attrNameLst>
                                      </p:cBhvr>
                                      <p:to>
                                        <p:strVal val="visible"/>
                                      </p:to>
                                    </p:set>
                                    <p:animEffect transition="in" filter="dissolve">
                                      <p:cBhvr>
                                        <p:cTn id="17" dur="500"/>
                                        <p:tgtEl>
                                          <p:spTgt spid="287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7747">
                                            <p:txEl>
                                              <p:pRg st="2" end="2"/>
                                            </p:txEl>
                                          </p:spTgt>
                                        </p:tgtEl>
                                        <p:attrNameLst>
                                          <p:attrName>style.visibility</p:attrName>
                                        </p:attrNameLst>
                                      </p:cBhvr>
                                      <p:to>
                                        <p:strVal val="visible"/>
                                      </p:to>
                                    </p:set>
                                    <p:animEffect transition="in" filter="dissolve">
                                      <p:cBhvr>
                                        <p:cTn id="22" dur="500"/>
                                        <p:tgtEl>
                                          <p:spTgt spid="2877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7747">
                                            <p:txEl>
                                              <p:pRg st="3" end="3"/>
                                            </p:txEl>
                                          </p:spTgt>
                                        </p:tgtEl>
                                        <p:attrNameLst>
                                          <p:attrName>style.visibility</p:attrName>
                                        </p:attrNameLst>
                                      </p:cBhvr>
                                      <p:to>
                                        <p:strVal val="visible"/>
                                      </p:to>
                                    </p:set>
                                    <p:animEffect transition="in" filter="dissolve">
                                      <p:cBhvr>
                                        <p:cTn id="27" dur="500"/>
                                        <p:tgtEl>
                                          <p:spTgt spid="2877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87747">
                                            <p:txEl>
                                              <p:pRg st="4" end="4"/>
                                            </p:txEl>
                                          </p:spTgt>
                                        </p:tgtEl>
                                        <p:attrNameLst>
                                          <p:attrName>style.visibility</p:attrName>
                                        </p:attrNameLst>
                                      </p:cBhvr>
                                      <p:to>
                                        <p:strVal val="visible"/>
                                      </p:to>
                                    </p:set>
                                    <p:animEffect transition="in" filter="dissolve">
                                      <p:cBhvr>
                                        <p:cTn id="32" dur="500"/>
                                        <p:tgtEl>
                                          <p:spTgt spid="2877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87749">
                                            <p:bg/>
                                          </p:spTgt>
                                        </p:tgtEl>
                                        <p:attrNameLst>
                                          <p:attrName>style.visibility</p:attrName>
                                        </p:attrNameLst>
                                      </p:cBhvr>
                                      <p:to>
                                        <p:strVal val="visible"/>
                                      </p:to>
                                    </p:set>
                                    <p:animEffect transition="in" filter="dissolve">
                                      <p:cBhvr>
                                        <p:cTn id="37" dur="500"/>
                                        <p:tgtEl>
                                          <p:spTgt spid="287749">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p:bldP spid="287747" grpId="0" build="p"/>
      <p:bldP spid="287749"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703" y="309749"/>
            <a:ext cx="7182193" cy="941387"/>
          </a:xfrm>
        </p:spPr>
        <p:txBody>
          <a:bodyPr/>
          <a:lstStyle/>
          <a:p>
            <a:r>
              <a:rPr lang="en-US" altLang="en-US" dirty="0">
                <a:latin typeface="+mn-lt"/>
                <a:cs typeface="Arial" panose="020B0604020202020204" pitchFamily="34" charset="0"/>
              </a:rPr>
              <a:t>Defining Trauma</a:t>
            </a:r>
            <a:endParaRPr lang="en-US" dirty="0">
              <a:latin typeface="+mn-lt"/>
              <a:cs typeface="Arial" panose="020B0604020202020204" pitchFamily="34" charset="0"/>
            </a:endParaRPr>
          </a:p>
        </p:txBody>
      </p:sp>
      <p:sp>
        <p:nvSpPr>
          <p:cNvPr id="3" name="Content Placeholder 2"/>
          <p:cNvSpPr>
            <a:spLocks noGrp="1"/>
          </p:cNvSpPr>
          <p:nvPr>
            <p:ph idx="1"/>
          </p:nvPr>
        </p:nvSpPr>
        <p:spPr>
          <a:xfrm>
            <a:off x="571500" y="1600200"/>
            <a:ext cx="8001000" cy="4621213"/>
          </a:xfrm>
        </p:spPr>
        <p:txBody>
          <a:bodyPr>
            <a:noAutofit/>
          </a:bodyPr>
          <a:lstStyle/>
          <a:p>
            <a:pPr marL="0" indent="0">
              <a:buNone/>
            </a:pPr>
            <a:r>
              <a:rPr lang="en-US" altLang="en-US" sz="2600" b="1" dirty="0">
                <a:cs typeface="Arial" panose="020B0604020202020204" pitchFamily="34" charset="0"/>
              </a:rPr>
              <a:t>Trauma</a:t>
            </a:r>
            <a:r>
              <a:rPr lang="en-US" altLang="en-US" sz="2600" dirty="0">
                <a:cs typeface="Arial" panose="020B0604020202020204" pitchFamily="34" charset="0"/>
              </a:rPr>
              <a:t> is the unique individual experience of an event, series of events, or set of circumstances:</a:t>
            </a:r>
          </a:p>
          <a:p>
            <a:pPr>
              <a:defRPr/>
            </a:pPr>
            <a:r>
              <a:rPr lang="en-US" altLang="en-US" sz="2600" dirty="0">
                <a:cs typeface="Arial" panose="020B0604020202020204" pitchFamily="34" charset="0"/>
              </a:rPr>
              <a:t>The individual’s ability to integrate their emotional experience is overwhelmed; and</a:t>
            </a:r>
          </a:p>
          <a:p>
            <a:pPr>
              <a:defRPr/>
            </a:pPr>
            <a:r>
              <a:rPr lang="en-US" sz="2600" dirty="0">
                <a:cs typeface="Arial" panose="020B0604020202020204" pitchFamily="34" charset="0"/>
              </a:rPr>
              <a:t>The experience is physically or emotionally harmful or threatening and has lasting effects on the individual’s functioning and physical, social, emotional, or spiritual well-being.</a:t>
            </a:r>
          </a:p>
          <a:p>
            <a:pPr>
              <a:defRPr/>
            </a:pPr>
            <a:r>
              <a:rPr lang="en-US" altLang="en-US" sz="2600" dirty="0">
                <a:cs typeface="Arial" panose="020B0604020202020204" pitchFamily="34" charset="0"/>
              </a:rPr>
              <a:t>Direct, secondary, and vicarious</a:t>
            </a:r>
          </a:p>
          <a:p>
            <a:endParaRPr lang="en-US" altLang="en-US" dirty="0"/>
          </a:p>
          <a:p>
            <a:pPr marL="0" indent="0">
              <a:buNone/>
            </a:pPr>
            <a:endParaRPr lang="en-US" dirty="0"/>
          </a:p>
        </p:txBody>
      </p:sp>
      <p:sp>
        <p:nvSpPr>
          <p:cNvPr id="5" name="Footer Placeholder 1">
            <a:extLst>
              <a:ext uri="{FF2B5EF4-FFF2-40B4-BE49-F238E27FC236}">
                <a16:creationId xmlns:a16="http://schemas.microsoft.com/office/drawing/2014/main" id="{7FB4AAA2-6A14-7EFF-D836-6B4D3B7EC6D3}"/>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257768981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9583-9A02-1564-9328-2ACACE9F9DB5}"/>
              </a:ext>
            </a:extLst>
          </p:cNvPr>
          <p:cNvSpPr>
            <a:spLocks noGrp="1"/>
          </p:cNvSpPr>
          <p:nvPr>
            <p:ph type="title"/>
          </p:nvPr>
        </p:nvSpPr>
        <p:spPr/>
        <p:txBody>
          <a:bodyPr/>
          <a:lstStyle/>
          <a:p>
            <a:r>
              <a:rPr lang="en-US" dirty="0">
                <a:cs typeface="Arial"/>
              </a:rPr>
              <a:t>Chronic </a:t>
            </a:r>
            <a:r>
              <a:rPr lang="en-US" dirty="0" err="1">
                <a:cs typeface="Arial"/>
              </a:rPr>
              <a:t>Stress→Burnout</a:t>
            </a:r>
            <a:endParaRPr lang="en-US" dirty="0">
              <a:cs typeface="Arial"/>
            </a:endParaRPr>
          </a:p>
        </p:txBody>
      </p:sp>
      <p:sp>
        <p:nvSpPr>
          <p:cNvPr id="3" name="Content Placeholder 2">
            <a:extLst>
              <a:ext uri="{FF2B5EF4-FFF2-40B4-BE49-F238E27FC236}">
                <a16:creationId xmlns:a16="http://schemas.microsoft.com/office/drawing/2014/main" id="{A0D38BD5-25A1-F3E0-6F12-C19758070E62}"/>
              </a:ext>
            </a:extLst>
          </p:cNvPr>
          <p:cNvSpPr>
            <a:spLocks noGrp="1"/>
          </p:cNvSpPr>
          <p:nvPr>
            <p:ph idx="1"/>
          </p:nvPr>
        </p:nvSpPr>
        <p:spPr>
          <a:xfrm>
            <a:off x="636916" y="1600200"/>
            <a:ext cx="7870167" cy="4602612"/>
          </a:xfrm>
        </p:spPr>
        <p:txBody>
          <a:bodyPr>
            <a:normAutofit/>
          </a:bodyPr>
          <a:lstStyle/>
          <a:p>
            <a:pPr marL="0" indent="0">
              <a:buNone/>
            </a:pPr>
            <a:r>
              <a:rPr lang="en-US" sz="3000" dirty="0">
                <a:ea typeface="Tahoma"/>
                <a:cs typeface="Tahoma"/>
              </a:rPr>
              <a:t>Burnout emerges when the demands of the job exceed a person's ability to cope with the stress. (Maslach)</a:t>
            </a:r>
          </a:p>
          <a:p>
            <a:pPr marL="0" indent="0">
              <a:buNone/>
            </a:pPr>
            <a:endParaRPr lang="en-US" dirty="0">
              <a:ea typeface="Tahoma"/>
              <a:cs typeface="Tahoma"/>
            </a:endParaRPr>
          </a:p>
          <a:p>
            <a:pPr marL="0" indent="0">
              <a:buNone/>
            </a:pPr>
            <a:r>
              <a:rPr lang="en-US" sz="3000" dirty="0">
                <a:ea typeface="Tahoma"/>
                <a:cs typeface="Tahoma"/>
              </a:rPr>
              <a:t>Your body is waiting for some cue that you are safe from threat. Denying, ignoring or suppressing our stress response results in chronically activated stress response. </a:t>
            </a:r>
            <a:endParaRPr lang="en-US" sz="3000" dirty="0"/>
          </a:p>
        </p:txBody>
      </p:sp>
      <p:sp>
        <p:nvSpPr>
          <p:cNvPr id="4" name="Footer Placeholder 1">
            <a:extLst>
              <a:ext uri="{FF2B5EF4-FFF2-40B4-BE49-F238E27FC236}">
                <a16:creationId xmlns:a16="http://schemas.microsoft.com/office/drawing/2014/main" id="{DAB50D42-8993-11BD-644F-A81B14D7A354}"/>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288748817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2289F-E331-9B92-1811-2A0CDB8ADC14}"/>
              </a:ext>
            </a:extLst>
          </p:cNvPr>
          <p:cNvSpPr>
            <a:spLocks noGrp="1"/>
          </p:cNvSpPr>
          <p:nvPr>
            <p:ph type="ctrTitle"/>
          </p:nvPr>
        </p:nvSpPr>
        <p:spPr>
          <a:xfrm>
            <a:off x="1619250" y="2057400"/>
            <a:ext cx="5905500" cy="1752600"/>
          </a:xfrm>
        </p:spPr>
        <p:txBody>
          <a:bodyPr/>
          <a:lstStyle/>
          <a:p>
            <a:r>
              <a:rPr lang="en-US" sz="6000" dirty="0"/>
              <a:t>Who is LCL?</a:t>
            </a:r>
          </a:p>
        </p:txBody>
      </p:sp>
    </p:spTree>
    <p:extLst>
      <p:ext uri="{BB962C8B-B14F-4D97-AF65-F5344CB8AC3E}">
        <p14:creationId xmlns:p14="http://schemas.microsoft.com/office/powerpoint/2010/main" val="400529812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186482"/>
            <a:ext cx="7467600" cy="1400530"/>
          </a:xfrm>
        </p:spPr>
        <p:txBody>
          <a:bodyPr>
            <a:normAutofit/>
          </a:bodyPr>
          <a:lstStyle/>
          <a:p>
            <a:r>
              <a:rPr lang="en-US" sz="4000" dirty="0">
                <a:latin typeface="+mn-lt"/>
              </a:rPr>
              <a:t>Empathy and Mirror Neurons</a:t>
            </a:r>
          </a:p>
        </p:txBody>
      </p:sp>
      <p:sp>
        <p:nvSpPr>
          <p:cNvPr id="30723" name="Rectangle 3"/>
          <p:cNvSpPr>
            <a:spLocks noGrp="1" noChangeArrowheads="1"/>
          </p:cNvSpPr>
          <p:nvPr>
            <p:ph idx="1"/>
          </p:nvPr>
        </p:nvSpPr>
        <p:spPr>
          <a:xfrm>
            <a:off x="685800" y="1752600"/>
            <a:ext cx="7772400" cy="4724400"/>
          </a:xfrm>
        </p:spPr>
        <p:txBody>
          <a:bodyPr>
            <a:normAutofit/>
          </a:bodyPr>
          <a:lstStyle/>
          <a:p>
            <a:pPr>
              <a:lnSpc>
                <a:spcPct val="90000"/>
              </a:lnSpc>
            </a:pPr>
            <a:r>
              <a:rPr lang="en-US" sz="2800" dirty="0"/>
              <a:t>When</a:t>
            </a:r>
            <a:r>
              <a:rPr lang="en-US" sz="2800" dirty="0">
                <a:latin typeface="Baskerville Old Face" panose="02020602080505020303" pitchFamily="18" charset="0"/>
              </a:rPr>
              <a:t> </a:t>
            </a:r>
            <a:r>
              <a:rPr lang="en-US" sz="2800" dirty="0"/>
              <a:t>observing others, “mirror cells” in our brain activate to reproduce the actions of another and produce emotions expressed by the other person.</a:t>
            </a:r>
          </a:p>
          <a:p>
            <a:pPr>
              <a:lnSpc>
                <a:spcPct val="90000"/>
              </a:lnSpc>
            </a:pPr>
            <a:r>
              <a:rPr lang="en-US" sz="2800" dirty="0"/>
              <a:t>This unconsciously helps us understand intentions of others.  We can feel empathy, predict actions of another, and bond socially.</a:t>
            </a:r>
          </a:p>
          <a:p>
            <a:pPr>
              <a:lnSpc>
                <a:spcPct val="90000"/>
              </a:lnSpc>
            </a:pPr>
            <a:r>
              <a:rPr lang="en-US" sz="2800" dirty="0"/>
              <a:t>Suppression of empathy does not eliminate it.  Empathy will be moderated by a sense of fairness.   </a:t>
            </a:r>
          </a:p>
          <a:p>
            <a:pPr>
              <a:lnSpc>
                <a:spcPct val="90000"/>
              </a:lnSpc>
            </a:pPr>
            <a:endParaRPr lang="en-US" sz="2800" dirty="0"/>
          </a:p>
          <a:p>
            <a:pPr>
              <a:lnSpc>
                <a:spcPct val="90000"/>
              </a:lnSpc>
            </a:pPr>
            <a:endParaRPr lang="en-US" sz="2800" dirty="0"/>
          </a:p>
        </p:txBody>
      </p:sp>
      <p:sp>
        <p:nvSpPr>
          <p:cNvPr id="3" name="Footer Placeholder 1">
            <a:extLst>
              <a:ext uri="{FF2B5EF4-FFF2-40B4-BE49-F238E27FC236}">
                <a16:creationId xmlns:a16="http://schemas.microsoft.com/office/drawing/2014/main" id="{2A5547FB-4733-3955-0E58-9D69CFC0274C}"/>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53273510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04800"/>
            <a:ext cx="8229600" cy="1143000"/>
          </a:xfrm>
        </p:spPr>
        <p:txBody>
          <a:bodyPr>
            <a:normAutofit/>
          </a:bodyPr>
          <a:lstStyle/>
          <a:p>
            <a:r>
              <a:rPr lang="en-US" sz="4000" dirty="0">
                <a:latin typeface="+mn-lt"/>
              </a:rPr>
              <a:t>Empathy Distress Fatigue</a:t>
            </a:r>
          </a:p>
        </p:txBody>
      </p:sp>
      <p:sp>
        <p:nvSpPr>
          <p:cNvPr id="29699" name="Rectangle 3"/>
          <p:cNvSpPr>
            <a:spLocks noGrp="1" noChangeArrowheads="1"/>
          </p:cNvSpPr>
          <p:nvPr>
            <p:ph idx="1"/>
          </p:nvPr>
        </p:nvSpPr>
        <p:spPr>
          <a:xfrm>
            <a:off x="1345243" y="1660305"/>
            <a:ext cx="6453514" cy="4195481"/>
          </a:xfrm>
        </p:spPr>
        <p:txBody>
          <a:bodyPr>
            <a:normAutofit/>
          </a:bodyPr>
          <a:lstStyle/>
          <a:p>
            <a:r>
              <a:rPr lang="en-US" sz="3300" dirty="0"/>
              <a:t>Empathy is “with”</a:t>
            </a:r>
          </a:p>
          <a:p>
            <a:pPr lvl="1"/>
            <a:r>
              <a:rPr lang="en-US" sz="2500" dirty="0"/>
              <a:t>Feeling their feelings</a:t>
            </a:r>
          </a:p>
          <a:p>
            <a:pPr lvl="1"/>
            <a:r>
              <a:rPr lang="en-US" sz="2500" dirty="0"/>
              <a:t>Distress and withdrawal</a:t>
            </a:r>
          </a:p>
          <a:p>
            <a:pPr lvl="1"/>
            <a:r>
              <a:rPr lang="en-US" sz="2500" dirty="0"/>
              <a:t>Trauma is a trigger </a:t>
            </a:r>
          </a:p>
          <a:p>
            <a:pPr lvl="1"/>
            <a:endParaRPr lang="en-US" sz="1000" dirty="0"/>
          </a:p>
          <a:p>
            <a:r>
              <a:rPr lang="en-US" sz="3300" dirty="0"/>
              <a:t>Compassion is “for”</a:t>
            </a:r>
          </a:p>
          <a:p>
            <a:pPr lvl="1"/>
            <a:r>
              <a:rPr lang="en-US" sz="2500" dirty="0"/>
              <a:t>Concern and wish to help</a:t>
            </a:r>
          </a:p>
          <a:p>
            <a:pPr lvl="1"/>
            <a:r>
              <a:rPr lang="en-US" sz="2500" dirty="0"/>
              <a:t>Positive feelings are triggered</a:t>
            </a:r>
          </a:p>
          <a:p>
            <a:endParaRPr lang="en-US" dirty="0"/>
          </a:p>
        </p:txBody>
      </p:sp>
      <p:sp>
        <p:nvSpPr>
          <p:cNvPr id="3" name="Footer Placeholder 1">
            <a:extLst>
              <a:ext uri="{FF2B5EF4-FFF2-40B4-BE49-F238E27FC236}">
                <a16:creationId xmlns:a16="http://schemas.microsoft.com/office/drawing/2014/main" id="{7CD87970-550F-C8AB-7B46-8AFBDC32AAF6}"/>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240389363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81000"/>
            <a:ext cx="8229600" cy="1143000"/>
          </a:xfrm>
        </p:spPr>
        <p:txBody>
          <a:bodyPr>
            <a:normAutofit/>
          </a:bodyPr>
          <a:lstStyle/>
          <a:p>
            <a:r>
              <a:rPr lang="en-US" sz="4000" dirty="0">
                <a:latin typeface="+mn-lt"/>
              </a:rPr>
              <a:t>Empathy Distress in Lawyers</a:t>
            </a:r>
          </a:p>
        </p:txBody>
      </p:sp>
      <p:sp>
        <p:nvSpPr>
          <p:cNvPr id="29699" name="Rectangle 3"/>
          <p:cNvSpPr>
            <a:spLocks noGrp="1" noChangeArrowheads="1"/>
          </p:cNvSpPr>
          <p:nvPr>
            <p:ph idx="1"/>
          </p:nvPr>
        </p:nvSpPr>
        <p:spPr>
          <a:xfrm>
            <a:off x="709286" y="1828800"/>
            <a:ext cx="7725428" cy="4195481"/>
          </a:xfrm>
        </p:spPr>
        <p:txBody>
          <a:bodyPr/>
          <a:lstStyle/>
          <a:p>
            <a:r>
              <a:rPr lang="en-US" sz="2800" dirty="0"/>
              <a:t>The cumulative physical, emotional, and psychological effects of being continually exposed to traumatic stories and events while working in a helping capacity.</a:t>
            </a:r>
          </a:p>
          <a:p>
            <a:endParaRPr lang="en-US" sz="1000" dirty="0"/>
          </a:p>
          <a:p>
            <a:r>
              <a:rPr lang="en-US" sz="2800" dirty="0"/>
              <a:t>Don’t show weakness.  Deny, defend, and deflect vulnerability - while staying emotionally detached at all times.</a:t>
            </a:r>
          </a:p>
          <a:p>
            <a:endParaRPr lang="en-US" dirty="0"/>
          </a:p>
        </p:txBody>
      </p:sp>
      <p:sp>
        <p:nvSpPr>
          <p:cNvPr id="3" name="Footer Placeholder 1">
            <a:extLst>
              <a:ext uri="{FF2B5EF4-FFF2-40B4-BE49-F238E27FC236}">
                <a16:creationId xmlns:a16="http://schemas.microsoft.com/office/drawing/2014/main" id="{C1F1B6C8-BC0B-6135-AC64-65645E315CB6}"/>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227116954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9583-9A02-1564-9328-2ACACE9F9DB5}"/>
              </a:ext>
            </a:extLst>
          </p:cNvPr>
          <p:cNvSpPr>
            <a:spLocks noGrp="1"/>
          </p:cNvSpPr>
          <p:nvPr>
            <p:ph type="title"/>
          </p:nvPr>
        </p:nvSpPr>
        <p:spPr>
          <a:xfrm>
            <a:off x="826954" y="408409"/>
            <a:ext cx="7490090" cy="1400530"/>
          </a:xfrm>
        </p:spPr>
        <p:txBody>
          <a:bodyPr/>
          <a:lstStyle/>
          <a:p>
            <a:r>
              <a:rPr lang="en-US" dirty="0">
                <a:cs typeface="Arial"/>
              </a:rPr>
              <a:t>Impact in Lawyer Regulation</a:t>
            </a:r>
          </a:p>
        </p:txBody>
      </p:sp>
      <p:sp>
        <p:nvSpPr>
          <p:cNvPr id="3" name="Content Placeholder 2">
            <a:extLst>
              <a:ext uri="{FF2B5EF4-FFF2-40B4-BE49-F238E27FC236}">
                <a16:creationId xmlns:a16="http://schemas.microsoft.com/office/drawing/2014/main" id="{A0D38BD5-25A1-F3E0-6F12-C19758070E62}"/>
              </a:ext>
            </a:extLst>
          </p:cNvPr>
          <p:cNvSpPr>
            <a:spLocks noGrp="1"/>
          </p:cNvSpPr>
          <p:nvPr>
            <p:ph idx="1"/>
          </p:nvPr>
        </p:nvSpPr>
        <p:spPr>
          <a:xfrm>
            <a:off x="559558" y="1981200"/>
            <a:ext cx="8024881" cy="3914830"/>
          </a:xfrm>
        </p:spPr>
        <p:txBody>
          <a:bodyPr>
            <a:noAutofit/>
          </a:bodyPr>
          <a:lstStyle/>
          <a:p>
            <a:pPr>
              <a:buFont typeface="Wingdings" panose="05000000000000000000" pitchFamily="2" charset="2"/>
              <a:buChar char="§"/>
            </a:pPr>
            <a:r>
              <a:rPr lang="en-US" sz="2700" dirty="0">
                <a:ea typeface="Tahoma"/>
                <a:cs typeface="Tahoma"/>
              </a:rPr>
              <a:t>Stress response may be triggered by the circumstances, petitioner, or the respondent.</a:t>
            </a:r>
          </a:p>
          <a:p>
            <a:pPr>
              <a:buFont typeface="Wingdings" panose="05000000000000000000" pitchFamily="2" charset="2"/>
              <a:buChar char="§"/>
            </a:pPr>
            <a:r>
              <a:rPr lang="en-US" sz="2700" dirty="0">
                <a:ea typeface="Tahoma"/>
                <a:cs typeface="Tahoma"/>
              </a:rPr>
              <a:t>May impact how the respondent, facts are viewed. </a:t>
            </a:r>
          </a:p>
          <a:p>
            <a:pPr>
              <a:buFont typeface="Wingdings" panose="05000000000000000000" pitchFamily="2" charset="2"/>
              <a:buChar char="§"/>
            </a:pPr>
            <a:r>
              <a:rPr lang="en-US" sz="2700" dirty="0">
                <a:ea typeface="Tahoma"/>
                <a:cs typeface="Tahoma"/>
              </a:rPr>
              <a:t>May have impacted the respondent’s behavior. </a:t>
            </a:r>
          </a:p>
          <a:p>
            <a:pPr>
              <a:buFont typeface="Wingdings" panose="05000000000000000000" pitchFamily="2" charset="2"/>
              <a:buChar char="§"/>
            </a:pPr>
            <a:r>
              <a:rPr lang="en-US" sz="2700" dirty="0">
                <a:ea typeface="Tahoma"/>
                <a:cs typeface="Tahoma"/>
              </a:rPr>
              <a:t>Other mental health concerns, or your own trauma, may be involved. </a:t>
            </a:r>
          </a:p>
        </p:txBody>
      </p:sp>
      <p:sp>
        <p:nvSpPr>
          <p:cNvPr id="4" name="Footer Placeholder 1">
            <a:extLst>
              <a:ext uri="{FF2B5EF4-FFF2-40B4-BE49-F238E27FC236}">
                <a16:creationId xmlns:a16="http://schemas.microsoft.com/office/drawing/2014/main" id="{E2BE5D79-72F9-C151-04F1-39B41E3DBA7E}"/>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134802703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2545269"/>
            <a:ext cx="3429000" cy="1077218"/>
          </a:xfrm>
          <a:prstGeom prst="rect">
            <a:avLst/>
          </a:prstGeom>
        </p:spPr>
        <p:txBody>
          <a:bodyPr vert="horz" wrap="square" lIns="0" tIns="0" rIns="0" bIns="0" rtlCol="0">
            <a:spAutoFit/>
          </a:bodyPr>
          <a:lstStyle/>
          <a:p>
            <a:pPr marL="12700" marR="5080" algn="ctr">
              <a:lnSpc>
                <a:spcPct val="100000"/>
              </a:lnSpc>
            </a:pPr>
            <a:r>
              <a:rPr lang="en-US" sz="3500" b="1" dirty="0">
                <a:latin typeface="Arial"/>
                <a:cs typeface="Arial"/>
              </a:rPr>
              <a:t>Building Resilience</a:t>
            </a:r>
            <a:endParaRPr sz="3500" dirty="0">
              <a:latin typeface="Arial"/>
              <a:cs typeface="Arial"/>
            </a:endParaRPr>
          </a:p>
        </p:txBody>
      </p:sp>
      <p:sp>
        <p:nvSpPr>
          <p:cNvPr id="3" name="object 3"/>
          <p:cNvSpPr/>
          <p:nvPr/>
        </p:nvSpPr>
        <p:spPr>
          <a:xfrm>
            <a:off x="4267200" y="1066800"/>
            <a:ext cx="4191000" cy="4034156"/>
          </a:xfrm>
          <a:prstGeom prst="rect">
            <a:avLst/>
          </a:prstGeom>
          <a:blipFill>
            <a:blip r:embed="rId3" cstate="print"/>
            <a:stretch>
              <a:fillRect/>
            </a:stretch>
          </a:blipFill>
        </p:spPr>
        <p:txBody>
          <a:bodyPr wrap="square" lIns="0" tIns="0" rIns="0" bIns="0" rtlCol="0"/>
          <a:lstStyle/>
          <a:p>
            <a:endParaRPr dirty="0"/>
          </a:p>
        </p:txBody>
      </p:sp>
      <p:sp>
        <p:nvSpPr>
          <p:cNvPr id="5" name="Footer Placeholder 1">
            <a:extLst>
              <a:ext uri="{FF2B5EF4-FFF2-40B4-BE49-F238E27FC236}">
                <a16:creationId xmlns:a16="http://schemas.microsoft.com/office/drawing/2014/main" id="{C44C18FF-9D91-67EE-8FAC-2908B568ED53}"/>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1213653878"/>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Resilience Benefits</a:t>
            </a:r>
          </a:p>
        </p:txBody>
      </p:sp>
      <p:sp>
        <p:nvSpPr>
          <p:cNvPr id="3" name="Content Placeholder 2"/>
          <p:cNvSpPr>
            <a:spLocks noGrp="1"/>
          </p:cNvSpPr>
          <p:nvPr>
            <p:ph idx="1"/>
          </p:nvPr>
        </p:nvSpPr>
        <p:spPr>
          <a:xfrm>
            <a:off x="680550" y="1788462"/>
            <a:ext cx="7630500" cy="3281075"/>
          </a:xfrm>
        </p:spPr>
        <p:txBody>
          <a:bodyPr>
            <a:normAutofit fontScale="92500"/>
          </a:bodyPr>
          <a:lstStyle/>
          <a:p>
            <a:r>
              <a:rPr lang="en-US" sz="3000" dirty="0"/>
              <a:t>Immunity</a:t>
            </a:r>
          </a:p>
          <a:p>
            <a:r>
              <a:rPr lang="en-US" sz="3000" dirty="0"/>
              <a:t>Lower mental illness risk</a:t>
            </a:r>
          </a:p>
          <a:p>
            <a:r>
              <a:rPr lang="en-US" sz="3000" dirty="0"/>
              <a:t>Better physical health</a:t>
            </a:r>
          </a:p>
          <a:p>
            <a:r>
              <a:rPr lang="en-US" sz="3000" dirty="0"/>
              <a:t>Greater optimism, fewer feelings of isolation</a:t>
            </a:r>
          </a:p>
          <a:p>
            <a:r>
              <a:rPr lang="en-US" sz="3000" dirty="0"/>
              <a:t>Improved trust</a:t>
            </a:r>
          </a:p>
          <a:p>
            <a:r>
              <a:rPr lang="en-US" sz="3000" dirty="0"/>
              <a:t>Reduced perceptions of pain and threat </a:t>
            </a:r>
          </a:p>
          <a:p>
            <a:endParaRPr lang="en-US" dirty="0"/>
          </a:p>
          <a:p>
            <a:endParaRPr lang="en-US" dirty="0"/>
          </a:p>
        </p:txBody>
      </p:sp>
      <p:sp>
        <p:nvSpPr>
          <p:cNvPr id="4" name="Footer Placeholder 1">
            <a:extLst>
              <a:ext uri="{FF2B5EF4-FFF2-40B4-BE49-F238E27FC236}">
                <a16:creationId xmlns:a16="http://schemas.microsoft.com/office/drawing/2014/main" id="{E2227534-18E4-283C-E0F8-399B1020176F}"/>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579990581"/>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6553200" cy="1463041"/>
          </a:xfrm>
        </p:spPr>
        <p:txBody>
          <a:bodyPr>
            <a:noAutofit/>
          </a:bodyPr>
          <a:lstStyle/>
          <a:p>
            <a:r>
              <a:rPr lang="en-US" sz="4000" dirty="0">
                <a:latin typeface="+mn-lt"/>
              </a:rPr>
              <a:t>How Does Resilience Bolster Competence?</a:t>
            </a:r>
          </a:p>
        </p:txBody>
      </p:sp>
      <p:sp>
        <p:nvSpPr>
          <p:cNvPr id="3" name="Content Placeholder 2"/>
          <p:cNvSpPr>
            <a:spLocks noGrp="1"/>
          </p:cNvSpPr>
          <p:nvPr>
            <p:ph idx="1"/>
          </p:nvPr>
        </p:nvSpPr>
        <p:spPr>
          <a:xfrm>
            <a:off x="1108544" y="1965498"/>
            <a:ext cx="8035456" cy="4618183"/>
          </a:xfrm>
        </p:spPr>
        <p:txBody>
          <a:bodyPr>
            <a:normAutofit/>
          </a:bodyPr>
          <a:lstStyle/>
          <a:p>
            <a:pPr>
              <a:buFont typeface="Arial" panose="020B0604020202020204" pitchFamily="34" charset="0"/>
              <a:buChar char="•"/>
            </a:pPr>
            <a:r>
              <a:rPr lang="en-US" sz="2800" dirty="0"/>
              <a:t>Can better tolerate stress, uncertainty, adversity</a:t>
            </a:r>
          </a:p>
          <a:p>
            <a:pPr>
              <a:buFont typeface="Arial" panose="020B0604020202020204" pitchFamily="34" charset="0"/>
              <a:buChar char="•"/>
            </a:pPr>
            <a:r>
              <a:rPr lang="en-US" sz="2800" dirty="0"/>
              <a:t>Speeds recovery after setbacks, losses</a:t>
            </a:r>
          </a:p>
          <a:p>
            <a:pPr>
              <a:buFont typeface="Arial" panose="020B0604020202020204" pitchFamily="34" charset="0"/>
              <a:buChar char="•"/>
            </a:pPr>
            <a:r>
              <a:rPr lang="en-US" sz="2800" dirty="0"/>
              <a:t>Diminished - </a:t>
            </a:r>
          </a:p>
          <a:p>
            <a:pPr lvl="2">
              <a:buFont typeface="Arial" panose="020B0604020202020204" pitchFamily="34" charset="0"/>
              <a:buChar char="•"/>
            </a:pPr>
            <a:r>
              <a:rPr lang="en-US" sz="2800" dirty="0"/>
              <a:t>Anxiety</a:t>
            </a:r>
          </a:p>
          <a:p>
            <a:pPr lvl="2">
              <a:buFont typeface="Arial" panose="020B0604020202020204" pitchFamily="34" charset="0"/>
              <a:buChar char="•"/>
            </a:pPr>
            <a:r>
              <a:rPr lang="en-US" sz="2800" dirty="0"/>
              <a:t>Depression</a:t>
            </a:r>
          </a:p>
          <a:p>
            <a:pPr lvl="2">
              <a:buFont typeface="Arial" panose="020B0604020202020204" pitchFamily="34" charset="0"/>
              <a:buChar char="•"/>
            </a:pPr>
            <a:r>
              <a:rPr lang="en-US" sz="2800" dirty="0"/>
              <a:t>Substance Use</a:t>
            </a:r>
          </a:p>
          <a:p>
            <a:pPr lvl="2">
              <a:buFont typeface="Arial" panose="020B0604020202020204" pitchFamily="34" charset="0"/>
              <a:buChar char="•"/>
            </a:pPr>
            <a:r>
              <a:rPr lang="en-US" sz="2800" dirty="0"/>
              <a:t>PTSD</a:t>
            </a:r>
          </a:p>
        </p:txBody>
      </p:sp>
      <p:sp>
        <p:nvSpPr>
          <p:cNvPr id="5" name="Footer Placeholder 1">
            <a:extLst>
              <a:ext uri="{FF2B5EF4-FFF2-40B4-BE49-F238E27FC236}">
                <a16:creationId xmlns:a16="http://schemas.microsoft.com/office/drawing/2014/main" id="{46AA9D97-6122-CDFF-AD28-8FE569CA8A2E}"/>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3738901459"/>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966" y="1849272"/>
            <a:ext cx="7714068" cy="1570584"/>
          </a:xfrm>
        </p:spPr>
        <p:txBody>
          <a:bodyPr/>
          <a:lstStyle/>
          <a:p>
            <a:pPr algn="ctr"/>
            <a:r>
              <a:rPr lang="en-US" dirty="0"/>
              <a:t>Show Vulnerability </a:t>
            </a:r>
            <a:r>
              <a:rPr lang="en-US" sz="4400" dirty="0"/>
              <a:t>(Courage)</a:t>
            </a:r>
          </a:p>
        </p:txBody>
      </p:sp>
      <p:sp>
        <p:nvSpPr>
          <p:cNvPr id="3" name="Text Placeholder 2"/>
          <p:cNvSpPr>
            <a:spLocks noGrp="1"/>
          </p:cNvSpPr>
          <p:nvPr>
            <p:ph type="body" idx="1"/>
          </p:nvPr>
        </p:nvSpPr>
        <p:spPr>
          <a:xfrm>
            <a:off x="3140194" y="3708985"/>
            <a:ext cx="3110079" cy="860400"/>
          </a:xfrm>
        </p:spPr>
        <p:txBody>
          <a:bodyPr>
            <a:normAutofit/>
          </a:bodyPr>
          <a:lstStyle/>
          <a:p>
            <a:r>
              <a:rPr lang="en-US" sz="3500" b="1" dirty="0"/>
              <a:t>Ask for Help</a:t>
            </a:r>
          </a:p>
        </p:txBody>
      </p:sp>
      <p:sp>
        <p:nvSpPr>
          <p:cNvPr id="5" name="Footer Placeholder 1">
            <a:extLst>
              <a:ext uri="{FF2B5EF4-FFF2-40B4-BE49-F238E27FC236}">
                <a16:creationId xmlns:a16="http://schemas.microsoft.com/office/drawing/2014/main" id="{A4088290-7EDA-9E52-282E-3EC6CA0B1B3F}"/>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101388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6"/>
          <p:cNvSpPr>
            <a:spLocks noGrp="1"/>
          </p:cNvSpPr>
          <p:nvPr>
            <p:ph type="sldNum" sz="quarter" idx="12"/>
          </p:nvPr>
        </p:nvSpPr>
        <p:spPr/>
        <p:txBody>
          <a:bodyPr/>
          <a:lstStyle/>
          <a:p>
            <a:fld id="{7B61F97A-3050-47FE-BB1C-F0AC604674D7}" type="slidenum">
              <a:rPr lang="en-US"/>
              <a:pPr/>
              <a:t>28</a:t>
            </a:fld>
            <a:endParaRPr lang="en-US"/>
          </a:p>
        </p:txBody>
      </p:sp>
      <p:sp>
        <p:nvSpPr>
          <p:cNvPr id="148482" name="Rectangle 2"/>
          <p:cNvSpPr>
            <a:spLocks noGrp="1" noChangeArrowheads="1"/>
          </p:cNvSpPr>
          <p:nvPr>
            <p:ph type="title"/>
          </p:nvPr>
        </p:nvSpPr>
        <p:spPr>
          <a:xfrm>
            <a:off x="457200" y="221457"/>
            <a:ext cx="8229600" cy="1143000"/>
          </a:xfrm>
        </p:spPr>
        <p:txBody>
          <a:bodyPr/>
          <a:lstStyle/>
          <a:p>
            <a:r>
              <a:rPr lang="en-US" dirty="0">
                <a:solidFill>
                  <a:srgbClr val="04617B"/>
                </a:solidFill>
              </a:rPr>
              <a:t>Lawyers Concerned for Lawyers</a:t>
            </a:r>
          </a:p>
        </p:txBody>
      </p:sp>
      <p:sp>
        <p:nvSpPr>
          <p:cNvPr id="148483" name="Rectangle 3"/>
          <p:cNvSpPr>
            <a:spLocks noGrp="1" noChangeArrowheads="1"/>
          </p:cNvSpPr>
          <p:nvPr>
            <p:ph type="body" sz="half" idx="1"/>
          </p:nvPr>
        </p:nvSpPr>
        <p:spPr/>
        <p:txBody>
          <a:bodyPr/>
          <a:lstStyle/>
          <a:p>
            <a:pPr>
              <a:buFont typeface="Wingdings" pitchFamily="2" charset="2"/>
              <a:buNone/>
            </a:pPr>
            <a:r>
              <a:rPr lang="en-US" sz="6000"/>
              <a:t>THERE IS </a:t>
            </a:r>
          </a:p>
          <a:p>
            <a:pPr>
              <a:buFont typeface="Wingdings" pitchFamily="2" charset="2"/>
              <a:buNone/>
            </a:pPr>
            <a:r>
              <a:rPr lang="en-US" sz="6000"/>
              <a:t>HELP </a:t>
            </a:r>
            <a:r>
              <a:rPr lang="en-US" sz="6000" i="1"/>
              <a:t>and</a:t>
            </a:r>
          </a:p>
        </p:txBody>
      </p:sp>
      <p:sp>
        <p:nvSpPr>
          <p:cNvPr id="148484" name="Rectangle 4"/>
          <p:cNvSpPr>
            <a:spLocks noGrp="1" noChangeArrowheads="1"/>
          </p:cNvSpPr>
          <p:nvPr>
            <p:ph type="body" sz="half" idx="2"/>
          </p:nvPr>
        </p:nvSpPr>
        <p:spPr>
          <a:xfrm>
            <a:off x="935736" y="3915656"/>
            <a:ext cx="8229600" cy="2168525"/>
          </a:xfrm>
        </p:spPr>
        <p:txBody>
          <a:bodyPr/>
          <a:lstStyle/>
          <a:p>
            <a:pPr>
              <a:buFont typeface="Wingdings" pitchFamily="2" charset="2"/>
              <a:buNone/>
            </a:pPr>
            <a:r>
              <a:rPr lang="en-US" dirty="0"/>
              <a:t>					</a:t>
            </a:r>
            <a:r>
              <a:rPr lang="en-US" sz="6000" dirty="0"/>
              <a:t>THERE IS 						HOPE</a:t>
            </a:r>
          </a:p>
        </p:txBody>
      </p:sp>
      <p:pic>
        <p:nvPicPr>
          <p:cNvPr id="148485" name="Picture 5" descr="MCPE03069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1727502"/>
            <a:ext cx="3657600" cy="1914525"/>
          </a:xfrm>
          <a:prstGeom prst="rect">
            <a:avLst/>
          </a:prstGeom>
          <a:noFill/>
          <a:extLst>
            <a:ext uri="{909E8E84-426E-40DD-AFC4-6F175D3DCCD1}">
              <a14:hiddenFill xmlns:a14="http://schemas.microsoft.com/office/drawing/2010/main">
                <a:solidFill>
                  <a:srgbClr val="FFFFFF"/>
                </a:solidFill>
              </a14:hiddenFill>
            </a:ext>
          </a:extLst>
        </p:spPr>
      </p:pic>
      <p:sp>
        <p:nvSpPr>
          <p:cNvPr id="148486" name="Text Box 6"/>
          <p:cNvSpPr txBox="1">
            <a:spLocks noChangeArrowheads="1"/>
          </p:cNvSpPr>
          <p:nvPr/>
        </p:nvSpPr>
        <p:spPr bwMode="auto">
          <a:xfrm>
            <a:off x="2209800" y="28194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a:cs typeface="Arial" pitchFamily="34" charset="0"/>
            </a:endParaRPr>
          </a:p>
        </p:txBody>
      </p:sp>
      <p:pic>
        <p:nvPicPr>
          <p:cNvPr id="148487" name="Picture 7" descr="MCj021575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088" y="4076700"/>
            <a:ext cx="2895600" cy="2112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580317"/>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504236" y="854001"/>
            <a:ext cx="8135528" cy="3168815"/>
          </a:xfrm>
        </p:spPr>
        <p:txBody>
          <a:bodyPr>
            <a:normAutofit/>
          </a:bodyPr>
          <a:lstStyle/>
          <a:p>
            <a:pPr algn="ctr">
              <a:lnSpc>
                <a:spcPct val="70000"/>
              </a:lnSpc>
              <a:buFont typeface="Wingdings" pitchFamily="2" charset="2"/>
              <a:buNone/>
            </a:pPr>
            <a:r>
              <a:rPr lang="en-US" sz="3200" b="1" dirty="0"/>
              <a:t>LAWYERS CONCERNED FOR LAWYERS</a:t>
            </a:r>
          </a:p>
          <a:p>
            <a:pPr algn="ctr">
              <a:lnSpc>
                <a:spcPct val="70000"/>
              </a:lnSpc>
              <a:buFont typeface="Wingdings" pitchFamily="2" charset="2"/>
              <a:buNone/>
            </a:pPr>
            <a:r>
              <a:rPr lang="en-US" sz="2800" dirty="0"/>
              <a:t>2250 University Avenue West, # 313N</a:t>
            </a:r>
          </a:p>
          <a:p>
            <a:pPr algn="ctr">
              <a:lnSpc>
                <a:spcPct val="70000"/>
              </a:lnSpc>
              <a:buFont typeface="Wingdings" pitchFamily="2" charset="2"/>
              <a:buNone/>
            </a:pPr>
            <a:r>
              <a:rPr lang="en-US" sz="2800" dirty="0"/>
              <a:t>		 St. Paul, MN 55114</a:t>
            </a:r>
          </a:p>
          <a:p>
            <a:pPr algn="ctr">
              <a:lnSpc>
                <a:spcPct val="70000"/>
              </a:lnSpc>
              <a:buFont typeface="Wingdings" pitchFamily="2" charset="2"/>
              <a:buNone/>
            </a:pPr>
            <a:endParaRPr lang="en-US" sz="2800" b="1" dirty="0"/>
          </a:p>
          <a:p>
            <a:pPr algn="ctr">
              <a:lnSpc>
                <a:spcPct val="70000"/>
              </a:lnSpc>
              <a:buFont typeface="Wingdings" pitchFamily="2" charset="2"/>
              <a:buNone/>
            </a:pPr>
            <a:r>
              <a:rPr lang="en-US" sz="2800" b="1" dirty="0"/>
              <a:t> (651) 646-5590  </a:t>
            </a:r>
          </a:p>
          <a:p>
            <a:pPr algn="ctr">
              <a:lnSpc>
                <a:spcPct val="70000"/>
              </a:lnSpc>
              <a:buFont typeface="Wingdings" pitchFamily="2" charset="2"/>
              <a:buNone/>
            </a:pPr>
            <a:r>
              <a:rPr lang="en-US" sz="2800" b="1" dirty="0"/>
              <a:t>    Toll Free:  (866) 525-6466</a:t>
            </a:r>
          </a:p>
          <a:p>
            <a:pPr>
              <a:lnSpc>
                <a:spcPct val="70000"/>
              </a:lnSpc>
              <a:buFont typeface="Wingdings" pitchFamily="2" charset="2"/>
              <a:buNone/>
            </a:pPr>
            <a:r>
              <a:rPr lang="en-US" sz="2800" dirty="0"/>
              <a:t>	Website: </a:t>
            </a:r>
            <a:r>
              <a:rPr lang="en-US" sz="2800" dirty="0">
                <a:hlinkClick r:id="rId3">
                  <a:extLst>
                    <a:ext uri="{A12FA001-AC4F-418D-AE19-62706E023703}">
                      <ahyp:hlinkClr xmlns:ahyp="http://schemas.microsoft.com/office/drawing/2018/hyperlinkcolor" val="tx"/>
                    </a:ext>
                  </a:extLst>
                </a:hlinkClick>
              </a:rPr>
              <a:t>www.mnlcl.org</a:t>
            </a:r>
            <a:r>
              <a:rPr lang="en-US" sz="2800" dirty="0"/>
              <a:t> E-mail </a:t>
            </a:r>
            <a:r>
              <a:rPr lang="en-US" sz="2800" dirty="0">
                <a:hlinkClick r:id="rId4">
                  <a:extLst>
                    <a:ext uri="{A12FA001-AC4F-418D-AE19-62706E023703}">
                      <ahyp:hlinkClr xmlns:ahyp="http://schemas.microsoft.com/office/drawing/2018/hyperlinkcolor" val="tx"/>
                    </a:ext>
                  </a:extLst>
                </a:hlinkClick>
              </a:rPr>
              <a:t>help@mnlcl.org</a:t>
            </a:r>
            <a:endParaRPr lang="en-US" sz="2800" dirty="0"/>
          </a:p>
          <a:p>
            <a:pPr>
              <a:lnSpc>
                <a:spcPct val="70000"/>
              </a:lnSpc>
              <a:buFont typeface="Wingdings" pitchFamily="2" charset="2"/>
              <a:buNone/>
            </a:pPr>
            <a:r>
              <a:rPr lang="en-US" sz="2800" dirty="0"/>
              <a:t>	</a:t>
            </a:r>
          </a:p>
        </p:txBody>
      </p:sp>
      <p:grpSp>
        <p:nvGrpSpPr>
          <p:cNvPr id="14" name="Group 13">
            <a:extLst>
              <a:ext uri="{FF2B5EF4-FFF2-40B4-BE49-F238E27FC236}">
                <a16:creationId xmlns:a16="http://schemas.microsoft.com/office/drawing/2014/main" id="{8D7E3861-0598-43F6-ABEF-25D3DA5B2C0D}"/>
              </a:ext>
            </a:extLst>
          </p:cNvPr>
          <p:cNvGrpSpPr/>
          <p:nvPr/>
        </p:nvGrpSpPr>
        <p:grpSpPr>
          <a:xfrm>
            <a:off x="1676400" y="4299508"/>
            <a:ext cx="10497879" cy="2011474"/>
            <a:chOff x="1563959" y="4531147"/>
            <a:chExt cx="8784794" cy="1324307"/>
          </a:xfrm>
        </p:grpSpPr>
        <p:pic>
          <p:nvPicPr>
            <p:cNvPr id="4" name="Picture 3" descr="Text&#10;&#10;Description automatically generated with medium confidence">
              <a:extLst>
                <a:ext uri="{FF2B5EF4-FFF2-40B4-BE49-F238E27FC236}">
                  <a16:creationId xmlns:a16="http://schemas.microsoft.com/office/drawing/2014/main" id="{F91D58A1-FEF0-49B6-97A9-5F97357C4924}"/>
                </a:ext>
              </a:extLst>
            </p:cNvPr>
            <p:cNvPicPr>
              <a:picLocks noChangeAspect="1"/>
            </p:cNvPicPr>
            <p:nvPr/>
          </p:nvPicPr>
          <p:blipFill>
            <a:blip r:embed="rId5" cstate="email">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563959" y="4531147"/>
              <a:ext cx="1611430" cy="368046"/>
            </a:xfrm>
            <a:prstGeom prst="rect">
              <a:avLst/>
            </a:prstGeom>
          </p:spPr>
        </p:pic>
        <p:sp>
          <p:nvSpPr>
            <p:cNvPr id="6" name="TextBox 5">
              <a:extLst>
                <a:ext uri="{FF2B5EF4-FFF2-40B4-BE49-F238E27FC236}">
                  <a16:creationId xmlns:a16="http://schemas.microsoft.com/office/drawing/2014/main" id="{DEBA220A-7279-4D0C-BEC5-DD55A168BCE3}"/>
                </a:ext>
              </a:extLst>
            </p:cNvPr>
            <p:cNvSpPr txBox="1"/>
            <p:nvPr/>
          </p:nvSpPr>
          <p:spPr>
            <a:xfrm>
              <a:off x="3571392" y="4587005"/>
              <a:ext cx="4100221" cy="243159"/>
            </a:xfrm>
            <a:prstGeom prst="rect">
              <a:avLst/>
            </a:prstGeom>
            <a:noFill/>
          </p:spPr>
          <p:txBody>
            <a:bodyPr wrap="square" rtlCol="0">
              <a:spAutoFit/>
            </a:bodyPr>
            <a:lstStyle/>
            <a:p>
              <a:r>
                <a:rPr lang="en-US" dirty="0">
                  <a:solidFill>
                    <a:srgbClr val="58C1BA"/>
                  </a:solidFill>
                  <a:hlinkClick r:id="rId7">
                    <a:extLst>
                      <a:ext uri="{A12FA001-AC4F-418D-AE19-62706E023703}">
                        <ahyp:hlinkClr xmlns:ahyp="http://schemas.microsoft.com/office/drawing/2018/hyperlinkcolor" val="tx"/>
                      </a:ext>
                    </a:extLst>
                  </a:hlinkClick>
                </a:rPr>
                <a:t>https</a:t>
              </a:r>
              <a:r>
                <a:rPr lang="en-US" dirty="0">
                  <a:hlinkClick r:id="rId7">
                    <a:extLst>
                      <a:ext uri="{A12FA001-AC4F-418D-AE19-62706E023703}">
                        <ahyp:hlinkClr xmlns:ahyp="http://schemas.microsoft.com/office/drawing/2018/hyperlinkcolor" val="tx"/>
                      </a:ext>
                    </a:extLst>
                  </a:hlinkClick>
                </a:rPr>
                <a:t>://www.facebook.com/mnlcl</a:t>
              </a:r>
              <a:r>
                <a:rPr lang="en-US" dirty="0"/>
                <a:t>/</a:t>
              </a:r>
            </a:p>
          </p:txBody>
        </p:sp>
        <p:pic>
          <p:nvPicPr>
            <p:cNvPr id="8" name="Picture 7" descr="Logo&#10;&#10;Description automatically generated">
              <a:extLst>
                <a:ext uri="{FF2B5EF4-FFF2-40B4-BE49-F238E27FC236}">
                  <a16:creationId xmlns:a16="http://schemas.microsoft.com/office/drawing/2014/main" id="{3295F0C6-6E35-4E92-93C8-B5FA0C194114}"/>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1798174" y="5009278"/>
              <a:ext cx="1143000" cy="368045"/>
            </a:xfrm>
            <a:prstGeom prst="rect">
              <a:avLst/>
            </a:prstGeom>
          </p:spPr>
        </p:pic>
        <p:sp>
          <p:nvSpPr>
            <p:cNvPr id="12" name="TextBox 11">
              <a:extLst>
                <a:ext uri="{FF2B5EF4-FFF2-40B4-BE49-F238E27FC236}">
                  <a16:creationId xmlns:a16="http://schemas.microsoft.com/office/drawing/2014/main" id="{A69C9C38-B957-4F7C-9FA8-DB7C7E13D872}"/>
                </a:ext>
              </a:extLst>
            </p:cNvPr>
            <p:cNvSpPr txBox="1"/>
            <p:nvPr/>
          </p:nvSpPr>
          <p:spPr>
            <a:xfrm>
              <a:off x="3571392" y="5012331"/>
              <a:ext cx="4409588" cy="243159"/>
            </a:xfrm>
            <a:prstGeom prst="rect">
              <a:avLst/>
            </a:prstGeom>
            <a:noFill/>
          </p:spPr>
          <p:txBody>
            <a:bodyPr wrap="square" rtlCol="0">
              <a:spAutoFit/>
            </a:bodyPr>
            <a:lstStyle/>
            <a:p>
              <a:r>
                <a:rPr lang="en-US" dirty="0">
                  <a:hlinkClick r:id="rId10">
                    <a:extLst>
                      <a:ext uri="{A12FA001-AC4F-418D-AE19-62706E023703}">
                        <ahyp:hlinkClr xmlns:ahyp="http://schemas.microsoft.com/office/drawing/2018/hyperlinkcolor" val="tx"/>
                      </a:ext>
                    </a:extLst>
                  </a:hlinkClick>
                </a:rPr>
                <a:t>https://twitter.com/mnlcl</a:t>
              </a:r>
              <a:endParaRPr lang="en-US" dirty="0"/>
            </a:p>
          </p:txBody>
        </p:sp>
        <p:pic>
          <p:nvPicPr>
            <p:cNvPr id="11" name="Picture 10" descr="Logo&#10;&#10;Description automatically generated">
              <a:extLst>
                <a:ext uri="{FF2B5EF4-FFF2-40B4-BE49-F238E27FC236}">
                  <a16:creationId xmlns:a16="http://schemas.microsoft.com/office/drawing/2014/main" id="{D99AC25D-E2D8-48FB-B514-10CF8A975BEA}"/>
                </a:ext>
              </a:extLst>
            </p:cNvPr>
            <p:cNvPicPr>
              <a:picLocks noChangeAspect="1"/>
            </p:cNvPicPr>
            <p:nvPr/>
          </p:nvPicPr>
          <p:blipFill>
            <a:blip r:embed="rId11" cstate="email">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1798174" y="5487408"/>
              <a:ext cx="1143000" cy="368046"/>
            </a:xfrm>
            <a:prstGeom prst="rect">
              <a:avLst/>
            </a:prstGeom>
          </p:spPr>
        </p:pic>
        <p:sp>
          <p:nvSpPr>
            <p:cNvPr id="16" name="TextBox 15">
              <a:extLst>
                <a:ext uri="{FF2B5EF4-FFF2-40B4-BE49-F238E27FC236}">
                  <a16:creationId xmlns:a16="http://schemas.microsoft.com/office/drawing/2014/main" id="{8621B038-84DF-408C-A085-66AE56E5675E}"/>
                </a:ext>
              </a:extLst>
            </p:cNvPr>
            <p:cNvSpPr txBox="1"/>
            <p:nvPr/>
          </p:nvSpPr>
          <p:spPr>
            <a:xfrm>
              <a:off x="3571392" y="5401568"/>
              <a:ext cx="6777361" cy="425529"/>
            </a:xfrm>
            <a:prstGeom prst="rect">
              <a:avLst/>
            </a:prstGeom>
            <a:noFill/>
          </p:spPr>
          <p:txBody>
            <a:bodyPr wrap="square" rtlCol="0">
              <a:spAutoFit/>
            </a:bodyPr>
            <a:lstStyle/>
            <a:p>
              <a:r>
                <a:rPr lang="en-US" dirty="0">
                  <a:hlinkClick r:id="rId13">
                    <a:extLst>
                      <a:ext uri="{A12FA001-AC4F-418D-AE19-62706E023703}">
                        <ahyp:hlinkClr xmlns:ahyp="http://schemas.microsoft.com/office/drawing/2018/hyperlinkcolor" val="tx"/>
                      </a:ext>
                    </a:extLst>
                  </a:hlinkClick>
                </a:rPr>
                <a:t>https://www.youtube.com/channel/</a:t>
              </a:r>
            </a:p>
            <a:p>
              <a:r>
                <a:rPr lang="en-US" dirty="0">
                  <a:hlinkClick r:id="rId13">
                    <a:extLst>
                      <a:ext uri="{A12FA001-AC4F-418D-AE19-62706E023703}">
                        <ahyp:hlinkClr xmlns:ahyp="http://schemas.microsoft.com/office/drawing/2018/hyperlinkcolor" val="tx"/>
                      </a:ext>
                    </a:extLst>
                  </a:hlinkClick>
                </a:rPr>
                <a:t>UCucChTR3l9VNNKi6lryVYxA</a:t>
              </a:r>
              <a:endParaRPr lang="en-US" dirty="0"/>
            </a:p>
          </p:txBody>
        </p:sp>
      </p:grpSp>
    </p:spTree>
    <p:extLst>
      <p:ext uri="{BB962C8B-B14F-4D97-AF65-F5344CB8AC3E}">
        <p14:creationId xmlns:p14="http://schemas.microsoft.com/office/powerpoint/2010/main" val="261018370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89699"/>
            <a:ext cx="7239000" cy="973938"/>
          </a:xfrm>
        </p:spPr>
        <p:txBody>
          <a:bodyPr>
            <a:noAutofit/>
          </a:bodyPr>
          <a:lstStyle/>
          <a:p>
            <a:r>
              <a:rPr lang="en-US" sz="3500" b="1" dirty="0"/>
              <a:t>Lawyers Concerned for Lawyers</a:t>
            </a:r>
            <a:r>
              <a:rPr lang="en-US" sz="3500" dirty="0"/>
              <a:t> </a:t>
            </a:r>
          </a:p>
        </p:txBody>
      </p:sp>
      <p:sp>
        <p:nvSpPr>
          <p:cNvPr id="2" name="Content Placeholder 1"/>
          <p:cNvSpPr>
            <a:spLocks noGrp="1"/>
          </p:cNvSpPr>
          <p:nvPr>
            <p:ph idx="1"/>
          </p:nvPr>
        </p:nvSpPr>
        <p:spPr>
          <a:xfrm>
            <a:off x="601462" y="1338999"/>
            <a:ext cx="7941076" cy="5313363"/>
          </a:xfrm>
        </p:spPr>
        <p:txBody>
          <a:bodyPr>
            <a:noAutofit/>
          </a:bodyPr>
          <a:lstStyle/>
          <a:p>
            <a:r>
              <a:rPr lang="en-US" sz="2400" dirty="0"/>
              <a:t>Who we help – </a:t>
            </a:r>
          </a:p>
          <a:p>
            <a:pPr lvl="1"/>
            <a:r>
              <a:rPr lang="en-US" sz="2000" dirty="0"/>
              <a:t>Lawyers, judges, law students, other legal professionals, and families</a:t>
            </a:r>
          </a:p>
          <a:p>
            <a:r>
              <a:rPr lang="en-US" sz="2400" dirty="0"/>
              <a:t>What we help with – </a:t>
            </a:r>
          </a:p>
          <a:p>
            <a:pPr lvl="1"/>
            <a:r>
              <a:rPr lang="en-US" sz="2000" dirty="0"/>
              <a:t>Substance use and mental health, cognitive, stress, burnout; anything that causes stress or distress</a:t>
            </a:r>
          </a:p>
          <a:p>
            <a:r>
              <a:rPr lang="en-US" sz="2400" dirty="0"/>
              <a:t>Communications are </a:t>
            </a:r>
            <a:r>
              <a:rPr lang="en-US" sz="2400" b="1" dirty="0"/>
              <a:t>confidential</a:t>
            </a:r>
            <a:r>
              <a:rPr lang="en-US" sz="2400" dirty="0"/>
              <a:t> </a:t>
            </a:r>
          </a:p>
          <a:p>
            <a:r>
              <a:rPr lang="en-US" sz="2400" dirty="0"/>
              <a:t>Services or Referrals – </a:t>
            </a:r>
          </a:p>
          <a:p>
            <a:pPr lvl="2"/>
            <a:r>
              <a:rPr lang="en-US" sz="2000" dirty="0"/>
              <a:t>Licensed professionals </a:t>
            </a:r>
          </a:p>
          <a:p>
            <a:pPr lvl="2"/>
            <a:r>
              <a:rPr lang="en-US" sz="2000" dirty="0"/>
              <a:t>Group support</a:t>
            </a:r>
          </a:p>
          <a:p>
            <a:r>
              <a:rPr lang="en-US" sz="2400" dirty="0"/>
              <a:t>Peer support</a:t>
            </a:r>
          </a:p>
          <a:p>
            <a:r>
              <a:rPr lang="en-US" sz="2400" dirty="0"/>
              <a:t>Education and public awareness</a:t>
            </a:r>
          </a:p>
          <a:p>
            <a:pPr marL="0" indent="0">
              <a:buNone/>
            </a:pPr>
            <a:endParaRPr lang="en-US" sz="2800" dirty="0"/>
          </a:p>
          <a:p>
            <a:endParaRPr lang="en-US" dirty="0"/>
          </a:p>
        </p:txBody>
      </p:sp>
    </p:spTree>
    <p:extLst>
      <p:ext uri="{BB962C8B-B14F-4D97-AF65-F5344CB8AC3E}">
        <p14:creationId xmlns:p14="http://schemas.microsoft.com/office/powerpoint/2010/main" val="206425111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76200"/>
            <a:ext cx="8229600" cy="1143000"/>
          </a:xfrm>
        </p:spPr>
        <p:txBody>
          <a:bodyPr/>
          <a:lstStyle/>
          <a:p>
            <a:r>
              <a:rPr lang="en-US" sz="4000" b="1" dirty="0"/>
              <a:t>How LCL Can Help…</a:t>
            </a:r>
          </a:p>
        </p:txBody>
      </p:sp>
      <p:sp>
        <p:nvSpPr>
          <p:cNvPr id="38915" name="Rectangle 3"/>
          <p:cNvSpPr>
            <a:spLocks noGrp="1" noChangeArrowheads="1"/>
          </p:cNvSpPr>
          <p:nvPr>
            <p:ph idx="1"/>
          </p:nvPr>
        </p:nvSpPr>
        <p:spPr>
          <a:xfrm>
            <a:off x="1028700" y="1368745"/>
            <a:ext cx="6934200" cy="5309146"/>
          </a:xfrm>
        </p:spPr>
        <p:txBody>
          <a:bodyPr>
            <a:normAutofit lnSpcReduction="10000"/>
          </a:bodyPr>
          <a:lstStyle/>
          <a:p>
            <a:pPr>
              <a:lnSpc>
                <a:spcPct val="80000"/>
              </a:lnSpc>
            </a:pPr>
            <a:r>
              <a:rPr lang="en-US" sz="2700" dirty="0"/>
              <a:t>Available Services:</a:t>
            </a:r>
          </a:p>
          <a:p>
            <a:pPr lvl="2">
              <a:lnSpc>
                <a:spcPct val="90000"/>
              </a:lnSpc>
            </a:pPr>
            <a:r>
              <a:rPr lang="en-US" sz="2700" dirty="0"/>
              <a:t>4 Free Counseling Sessions </a:t>
            </a:r>
          </a:p>
          <a:p>
            <a:pPr lvl="2">
              <a:lnSpc>
                <a:spcPct val="90000"/>
              </a:lnSpc>
            </a:pPr>
            <a:r>
              <a:rPr lang="en-US" sz="2700" dirty="0"/>
              <a:t>Peer Volunteers (Maybe You?)</a:t>
            </a:r>
          </a:p>
          <a:p>
            <a:pPr lvl="2"/>
            <a:r>
              <a:rPr lang="en-US" sz="2700" dirty="0"/>
              <a:t>Treatment Center Visits</a:t>
            </a:r>
          </a:p>
          <a:p>
            <a:pPr lvl="2">
              <a:lnSpc>
                <a:spcPct val="90000"/>
              </a:lnSpc>
            </a:pPr>
            <a:r>
              <a:rPr lang="en-US" sz="2700" dirty="0"/>
              <a:t>24-hour hotline</a:t>
            </a:r>
          </a:p>
          <a:p>
            <a:pPr lvl="2">
              <a:lnSpc>
                <a:spcPct val="90000"/>
              </a:lnSpc>
            </a:pPr>
            <a:r>
              <a:rPr lang="en-US" sz="2700" dirty="0"/>
              <a:t>Coaching</a:t>
            </a:r>
          </a:p>
          <a:p>
            <a:pPr lvl="2">
              <a:lnSpc>
                <a:spcPct val="90000"/>
              </a:lnSpc>
            </a:pPr>
            <a:r>
              <a:rPr lang="en-US" sz="2700" dirty="0"/>
              <a:t>Referral to Community Services</a:t>
            </a:r>
          </a:p>
          <a:p>
            <a:pPr lvl="2">
              <a:lnSpc>
                <a:spcPct val="90000"/>
              </a:lnSpc>
            </a:pPr>
            <a:r>
              <a:rPr lang="en-US" sz="2700" dirty="0"/>
              <a:t>CLE’s, Outreach, Tabling &amp; Education</a:t>
            </a:r>
          </a:p>
          <a:p>
            <a:pPr lvl="2">
              <a:lnSpc>
                <a:spcPct val="90000"/>
              </a:lnSpc>
            </a:pPr>
            <a:r>
              <a:rPr lang="en-US" sz="2700" dirty="0"/>
              <a:t>Group Therapy &amp; Support Group</a:t>
            </a:r>
          </a:p>
          <a:p>
            <a:pPr lvl="2">
              <a:lnSpc>
                <a:spcPct val="90000"/>
              </a:lnSpc>
            </a:pPr>
            <a:r>
              <a:rPr lang="en-US" sz="2700" dirty="0"/>
              <a:t>Crisis Intervention</a:t>
            </a:r>
          </a:p>
          <a:p>
            <a:pPr lvl="2">
              <a:lnSpc>
                <a:spcPct val="90000"/>
              </a:lnSpc>
            </a:pPr>
            <a:r>
              <a:rPr lang="en-US" sz="2700" dirty="0"/>
              <a:t>Someone to listen</a:t>
            </a:r>
          </a:p>
          <a:p>
            <a:pPr lvl="2">
              <a:lnSpc>
                <a:spcPct val="90000"/>
              </a:lnSpc>
            </a:pPr>
            <a:endParaRPr lang="en-US" dirty="0"/>
          </a:p>
        </p:txBody>
      </p:sp>
      <p:sp>
        <p:nvSpPr>
          <p:cNvPr id="3" name="Footer Placeholder 1">
            <a:extLst>
              <a:ext uri="{FF2B5EF4-FFF2-40B4-BE49-F238E27FC236}">
                <a16:creationId xmlns:a16="http://schemas.microsoft.com/office/drawing/2014/main" id="{E5EEF4A0-3A05-87C3-CFF7-22ABA617E8A8}"/>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6098790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0065" y="304800"/>
            <a:ext cx="8723870" cy="1143000"/>
          </a:xfrm>
        </p:spPr>
        <p:txBody>
          <a:bodyPr/>
          <a:lstStyle/>
          <a:p>
            <a:r>
              <a:rPr lang="en-US" sz="3600" dirty="0"/>
              <a:t>Partnership with The Sand Creek Group </a:t>
            </a:r>
          </a:p>
        </p:txBody>
      </p:sp>
      <p:sp>
        <p:nvSpPr>
          <p:cNvPr id="39939" name="Rectangle 3"/>
          <p:cNvSpPr>
            <a:spLocks noGrp="1" noChangeArrowheads="1"/>
          </p:cNvSpPr>
          <p:nvPr>
            <p:ph idx="1"/>
          </p:nvPr>
        </p:nvSpPr>
        <p:spPr>
          <a:xfrm>
            <a:off x="781050" y="1676400"/>
            <a:ext cx="7581900" cy="4534610"/>
          </a:xfrm>
        </p:spPr>
        <p:txBody>
          <a:bodyPr>
            <a:normAutofit/>
          </a:bodyPr>
          <a:lstStyle/>
          <a:p>
            <a:r>
              <a:rPr lang="en-US" sz="2500" dirty="0"/>
              <a:t>Up to 4 free counseling sessions; referrals </a:t>
            </a:r>
          </a:p>
          <a:p>
            <a:r>
              <a:rPr lang="en-US" sz="2500" dirty="0"/>
              <a:t>Legal professionals and their families</a:t>
            </a:r>
          </a:p>
          <a:p>
            <a:r>
              <a:rPr lang="en-US" sz="2500" dirty="0"/>
              <a:t>Resource website</a:t>
            </a:r>
          </a:p>
          <a:p>
            <a:pPr lvl="1"/>
            <a:r>
              <a:rPr lang="en-US" sz="2500" dirty="0">
                <a:hlinkClick r:id="rId3"/>
              </a:rPr>
              <a:t>www.sandcreekeap.com</a:t>
            </a:r>
            <a:endParaRPr lang="en-US" sz="2500" dirty="0"/>
          </a:p>
          <a:p>
            <a:pPr lvl="1"/>
            <a:r>
              <a:rPr lang="en-US" sz="2500" dirty="0"/>
              <a:t>Click on “Member Support Page”</a:t>
            </a:r>
          </a:p>
          <a:p>
            <a:pPr lvl="2"/>
            <a:r>
              <a:rPr lang="en-US" sz="2500" dirty="0"/>
              <a:t>When registering use the Company Code “lawyers”</a:t>
            </a:r>
          </a:p>
          <a:p>
            <a:r>
              <a:rPr lang="en-US" sz="2500" dirty="0"/>
              <a:t>Contact Sand Creek directly at </a:t>
            </a:r>
          </a:p>
          <a:p>
            <a:pPr marL="400050" lvl="1" indent="0">
              <a:buNone/>
            </a:pPr>
            <a:r>
              <a:rPr lang="en-US" sz="2500" b="1" dirty="0"/>
              <a:t>651-430-3383</a:t>
            </a:r>
            <a:r>
              <a:rPr lang="en-US" sz="2500" dirty="0"/>
              <a:t> or toll-free: </a:t>
            </a:r>
            <a:r>
              <a:rPr lang="en-US" sz="2500" b="1" dirty="0"/>
              <a:t>1-888-243-5744</a:t>
            </a:r>
            <a:r>
              <a:rPr lang="en-US" sz="2500" dirty="0"/>
              <a:t> </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95598" y="823576"/>
            <a:ext cx="5029200" cy="664797"/>
          </a:xfrm>
        </p:spPr>
        <p:txBody>
          <a:bodyPr>
            <a:normAutofit fontScale="90000"/>
          </a:bodyPr>
          <a:lstStyle/>
          <a:p>
            <a:pPr algn="ctr" eaLnBrk="1" hangingPunct="1"/>
            <a:r>
              <a:rPr lang="en-US" b="1" dirty="0"/>
              <a:t>LCL’s One-Way Road with the OLPR</a:t>
            </a:r>
          </a:p>
        </p:txBody>
      </p:sp>
      <p:sp>
        <p:nvSpPr>
          <p:cNvPr id="4099" name="Rectangle 3"/>
          <p:cNvSpPr>
            <a:spLocks noGrp="1" noChangeArrowheads="1"/>
          </p:cNvSpPr>
          <p:nvPr>
            <p:ph idx="1"/>
          </p:nvPr>
        </p:nvSpPr>
        <p:spPr>
          <a:xfrm>
            <a:off x="628650" y="2409574"/>
            <a:ext cx="7886700" cy="3970318"/>
          </a:xfrm>
        </p:spPr>
        <p:txBody>
          <a:bodyPr>
            <a:normAutofit/>
          </a:bodyPr>
          <a:lstStyle/>
          <a:p>
            <a:pPr eaLnBrk="1" hangingPunct="1"/>
            <a:r>
              <a:rPr lang="en-US" sz="3000" dirty="0"/>
              <a:t>Letters</a:t>
            </a:r>
          </a:p>
          <a:p>
            <a:pPr eaLnBrk="1" hangingPunct="1"/>
            <a:r>
              <a:rPr lang="en-US" sz="3000" dirty="0"/>
              <a:t>Calls from Director and Other Lawyers</a:t>
            </a:r>
          </a:p>
          <a:p>
            <a:pPr eaLnBrk="1" hangingPunct="1"/>
            <a:r>
              <a:rPr lang="en-US" sz="3000" dirty="0"/>
              <a:t>Courtesy Copies</a:t>
            </a:r>
          </a:p>
          <a:p>
            <a:pPr eaLnBrk="1" hangingPunct="1"/>
            <a:r>
              <a:rPr lang="en-US" sz="3000" dirty="0"/>
              <a:t>Informal Referrals</a:t>
            </a:r>
          </a:p>
          <a:p>
            <a:pPr eaLnBrk="1" hangingPunct="1"/>
            <a:r>
              <a:rPr lang="en-US" sz="3000" dirty="0"/>
              <a:t>Formal Recommendations</a:t>
            </a:r>
          </a:p>
          <a:p>
            <a:pPr eaLnBrk="1" hangingPunct="1"/>
            <a:r>
              <a:rPr lang="en-US" sz="3000" dirty="0"/>
              <a:t>…but no confirmation of service utilization/cooperation.  </a:t>
            </a:r>
          </a:p>
        </p:txBody>
      </p:sp>
      <p:sp>
        <p:nvSpPr>
          <p:cNvPr id="4" name="Footer Placeholder 1"/>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pic>
        <p:nvPicPr>
          <p:cNvPr id="3" name="Picture 2" descr="A sign with a arrow pointing up&#10;&#10;Description automatically generated">
            <a:extLst>
              <a:ext uri="{FF2B5EF4-FFF2-40B4-BE49-F238E27FC236}">
                <a16:creationId xmlns:a16="http://schemas.microsoft.com/office/drawing/2014/main" id="{1B16063D-BA01-7DEA-49FB-B88324A9482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715000" y="441532"/>
            <a:ext cx="3133402" cy="2093682"/>
          </a:xfrm>
          <a:prstGeom prst="rect">
            <a:avLst/>
          </a:prstGeom>
        </p:spPr>
      </p:pic>
    </p:spTree>
    <p:extLst>
      <p:ext uri="{BB962C8B-B14F-4D97-AF65-F5344CB8AC3E}">
        <p14:creationId xmlns:p14="http://schemas.microsoft.com/office/powerpoint/2010/main" val="289795204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38527"/>
            <a:ext cx="5423140" cy="1514073"/>
          </a:xfrm>
        </p:spPr>
        <p:txBody>
          <a:bodyPr>
            <a:noAutofit/>
          </a:bodyPr>
          <a:lstStyle/>
          <a:p>
            <a:pPr eaLnBrk="1" hangingPunct="1"/>
            <a:r>
              <a:rPr lang="en-US" sz="3500" b="1" dirty="0"/>
              <a:t>LCL’s Discipline &amp; </a:t>
            </a:r>
            <a:br>
              <a:rPr lang="en-US" sz="3500" b="1" dirty="0"/>
            </a:br>
            <a:r>
              <a:rPr lang="en-US" sz="3500" b="1" dirty="0"/>
              <a:t>Practice Group (D.A.P.)</a:t>
            </a:r>
          </a:p>
        </p:txBody>
      </p:sp>
      <p:sp>
        <p:nvSpPr>
          <p:cNvPr id="4099" name="Rectangle 3"/>
          <p:cNvSpPr>
            <a:spLocks noGrp="1" noChangeArrowheads="1"/>
          </p:cNvSpPr>
          <p:nvPr>
            <p:ph idx="1"/>
          </p:nvPr>
        </p:nvSpPr>
        <p:spPr>
          <a:xfrm>
            <a:off x="268857" y="1986246"/>
            <a:ext cx="8430883" cy="4259628"/>
          </a:xfrm>
        </p:spPr>
        <p:txBody>
          <a:bodyPr>
            <a:normAutofit fontScale="85000" lnSpcReduction="10000"/>
          </a:bodyPr>
          <a:lstStyle/>
          <a:p>
            <a:pPr eaLnBrk="1" hangingPunct="1"/>
            <a:r>
              <a:rPr lang="en-US" sz="3100" dirty="0"/>
              <a:t>Started in June of 2018.</a:t>
            </a:r>
          </a:p>
          <a:p>
            <a:pPr eaLnBrk="1" hangingPunct="1"/>
            <a:endParaRPr lang="en-US" sz="500" dirty="0"/>
          </a:p>
          <a:p>
            <a:pPr eaLnBrk="1" hangingPunct="1"/>
            <a:r>
              <a:rPr lang="en-US" sz="3100" dirty="0"/>
              <a:t>Modeled after a similar group in Massachusetts.</a:t>
            </a:r>
          </a:p>
          <a:p>
            <a:pPr marL="0" indent="0" eaLnBrk="1" hangingPunct="1">
              <a:buNone/>
            </a:pPr>
            <a:endParaRPr lang="en-US" sz="500" dirty="0"/>
          </a:p>
          <a:p>
            <a:pPr eaLnBrk="1" hangingPunct="1"/>
            <a:r>
              <a:rPr lang="en-US" sz="3100" dirty="0"/>
              <a:t>Named after the informal “fist bump” greeting used to show support, solidarity, and respect.</a:t>
            </a:r>
          </a:p>
          <a:p>
            <a:pPr eaLnBrk="1" hangingPunct="1"/>
            <a:endParaRPr lang="en-US" sz="500" dirty="0"/>
          </a:p>
          <a:p>
            <a:pPr eaLnBrk="1" hangingPunct="1"/>
            <a:r>
              <a:rPr lang="en-US" sz="3100" dirty="0"/>
              <a:t>Main focus is to connect lawyers that have been through similar situations and create a safe, non-judgmental space to openly discuss the personal and professional affects of ethical issues.</a:t>
            </a:r>
          </a:p>
          <a:p>
            <a:pPr eaLnBrk="1" hangingPunct="1"/>
            <a:endParaRPr lang="en-US" sz="500" dirty="0"/>
          </a:p>
          <a:p>
            <a:pPr eaLnBrk="1" hangingPunct="1"/>
            <a:r>
              <a:rPr lang="en-US" sz="3100" dirty="0"/>
              <a:t>This </a:t>
            </a:r>
            <a:r>
              <a:rPr lang="en-US" sz="3100" i="1" u="sng" dirty="0"/>
              <a:t>is</a:t>
            </a:r>
            <a:r>
              <a:rPr lang="en-US" sz="3100" i="1" dirty="0"/>
              <a:t> </a:t>
            </a:r>
            <a:r>
              <a:rPr lang="en-US" sz="3100" i="1" u="sng" dirty="0"/>
              <a:t>not</a:t>
            </a:r>
            <a:r>
              <a:rPr lang="en-US" sz="3100" i="1" dirty="0"/>
              <a:t> </a:t>
            </a:r>
            <a:r>
              <a:rPr lang="en-US" sz="3100" dirty="0"/>
              <a:t>a place give/get/share legal advice.</a:t>
            </a:r>
          </a:p>
          <a:p>
            <a:pPr lvl="1"/>
            <a:endParaRPr lang="en-US" dirty="0"/>
          </a:p>
        </p:txBody>
      </p:sp>
      <p:pic>
        <p:nvPicPr>
          <p:cNvPr id="1026" name="Picture 2" descr="How to Dap Someone Up: Steps &amp; Etiquette">
            <a:extLst>
              <a:ext uri="{FF2B5EF4-FFF2-40B4-BE49-F238E27FC236}">
                <a16:creationId xmlns:a16="http://schemas.microsoft.com/office/drawing/2014/main" id="{84F8B4D5-1104-3E80-E7E0-A39C6963E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7940" y="160378"/>
            <a:ext cx="2971800" cy="222885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1">
            <a:extLst>
              <a:ext uri="{FF2B5EF4-FFF2-40B4-BE49-F238E27FC236}">
                <a16:creationId xmlns:a16="http://schemas.microsoft.com/office/drawing/2014/main" id="{07578DB5-646D-394E-D714-E80B68BFDBDA}"/>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96755422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28600" y="1752600"/>
            <a:ext cx="8430883" cy="4724400"/>
          </a:xfrm>
        </p:spPr>
        <p:txBody>
          <a:bodyPr>
            <a:normAutofit fontScale="92500" lnSpcReduction="10000"/>
          </a:bodyPr>
          <a:lstStyle/>
          <a:p>
            <a:pPr eaLnBrk="1" hangingPunct="1"/>
            <a:r>
              <a:rPr lang="en-US" sz="3100" dirty="0"/>
              <a:t>Once a month.</a:t>
            </a:r>
          </a:p>
          <a:p>
            <a:pPr marL="0" indent="0" eaLnBrk="1" hangingPunct="1">
              <a:buNone/>
            </a:pPr>
            <a:endParaRPr lang="en-US" sz="500" dirty="0"/>
          </a:p>
          <a:p>
            <a:pPr eaLnBrk="1" hangingPunct="1"/>
            <a:r>
              <a:rPr lang="en-US" sz="3100" dirty="0"/>
              <a:t>Participants are initially screened </a:t>
            </a:r>
          </a:p>
          <a:p>
            <a:pPr marL="0" indent="0" eaLnBrk="1" hangingPunct="1">
              <a:buNone/>
            </a:pPr>
            <a:r>
              <a:rPr lang="en-US" sz="3100" dirty="0"/>
              <a:t>    and are usually in the post-investigation phase. </a:t>
            </a:r>
          </a:p>
          <a:p>
            <a:pPr marL="0" indent="0" eaLnBrk="1" hangingPunct="1">
              <a:buNone/>
            </a:pPr>
            <a:endParaRPr lang="en-US" sz="500" dirty="0"/>
          </a:p>
          <a:p>
            <a:pPr eaLnBrk="1" hangingPunct="1"/>
            <a:r>
              <a:rPr lang="en-US" sz="3100" dirty="0"/>
              <a:t>Want to assure they are at a good place where they can not only benefit from the group, but that the group can also benefit from their attendance.  </a:t>
            </a:r>
          </a:p>
          <a:p>
            <a:pPr marL="0" indent="0" eaLnBrk="1" hangingPunct="1">
              <a:buNone/>
            </a:pPr>
            <a:endParaRPr lang="en-US" sz="500" dirty="0"/>
          </a:p>
          <a:p>
            <a:pPr eaLnBrk="1" hangingPunct="1"/>
            <a:r>
              <a:rPr lang="en-US" sz="3100" dirty="0"/>
              <a:t>Sometimes the lawyer is not far along in the disciplinary process.  Sometimes counseling or treatment take priority.  </a:t>
            </a:r>
          </a:p>
        </p:txBody>
      </p:sp>
      <p:sp>
        <p:nvSpPr>
          <p:cNvPr id="3" name="Footer Placeholder 1">
            <a:extLst>
              <a:ext uri="{FF2B5EF4-FFF2-40B4-BE49-F238E27FC236}">
                <a16:creationId xmlns:a16="http://schemas.microsoft.com/office/drawing/2014/main" id="{DC1D47B3-A57A-213E-B38F-04240F6AE285}"/>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pic>
        <p:nvPicPr>
          <p:cNvPr id="4" name="Picture 2" descr="How to Dap Someone Up: Steps &amp; Etiquette">
            <a:extLst>
              <a:ext uri="{FF2B5EF4-FFF2-40B4-BE49-F238E27FC236}">
                <a16:creationId xmlns:a16="http://schemas.microsoft.com/office/drawing/2014/main" id="{68783FB3-0E10-31CC-7E68-C9EEDBC1FA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7940" y="160378"/>
            <a:ext cx="2971800" cy="22288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a:extLst>
              <a:ext uri="{FF2B5EF4-FFF2-40B4-BE49-F238E27FC236}">
                <a16:creationId xmlns:a16="http://schemas.microsoft.com/office/drawing/2014/main" id="{3B4EAB22-6E96-CCAA-AF01-EF81EC70E1A9}"/>
              </a:ext>
            </a:extLst>
          </p:cNvPr>
          <p:cNvSpPr txBox="1">
            <a:spLocks noChangeArrowheads="1"/>
          </p:cNvSpPr>
          <p:nvPr/>
        </p:nvSpPr>
        <p:spPr bwMode="auto">
          <a:xfrm>
            <a:off x="304800" y="238527"/>
            <a:ext cx="5423140" cy="1514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r>
              <a:rPr lang="en-US" sz="3500" b="1" kern="0" dirty="0"/>
              <a:t>LCL’s Discipline &amp; </a:t>
            </a:r>
            <a:br>
              <a:rPr lang="en-US" sz="3500" b="1" kern="0" dirty="0"/>
            </a:br>
            <a:r>
              <a:rPr lang="en-US" sz="3500" b="1" kern="0" dirty="0"/>
              <a:t>Practice Group (D.A.P.)</a:t>
            </a:r>
          </a:p>
        </p:txBody>
      </p:sp>
    </p:spTree>
    <p:extLst>
      <p:ext uri="{BB962C8B-B14F-4D97-AF65-F5344CB8AC3E}">
        <p14:creationId xmlns:p14="http://schemas.microsoft.com/office/powerpoint/2010/main" val="52826392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45229" y="-18191"/>
            <a:ext cx="7053542" cy="1400530"/>
          </a:xfrm>
        </p:spPr>
        <p:txBody>
          <a:bodyPr>
            <a:normAutofit/>
          </a:bodyPr>
          <a:lstStyle/>
          <a:p>
            <a:pPr eaLnBrk="1" hangingPunct="1"/>
            <a:r>
              <a:rPr lang="en-US" sz="3500" b="1" dirty="0"/>
              <a:t>Common Perspectives: </a:t>
            </a:r>
          </a:p>
        </p:txBody>
      </p:sp>
      <p:sp>
        <p:nvSpPr>
          <p:cNvPr id="10243" name="Rectangle 3"/>
          <p:cNvSpPr>
            <a:spLocks noGrp="1" noChangeArrowheads="1"/>
          </p:cNvSpPr>
          <p:nvPr>
            <p:ph idx="1"/>
          </p:nvPr>
        </p:nvSpPr>
        <p:spPr>
          <a:xfrm>
            <a:off x="457200" y="1197961"/>
            <a:ext cx="8229600" cy="5143500"/>
          </a:xfrm>
        </p:spPr>
        <p:txBody>
          <a:bodyPr>
            <a:normAutofit fontScale="85000" lnSpcReduction="20000"/>
          </a:bodyPr>
          <a:lstStyle/>
          <a:p>
            <a:pPr marL="270896" indent="-270896" defTabSz="361194">
              <a:spcBef>
                <a:spcPts val="790"/>
              </a:spcBef>
            </a:pPr>
            <a:r>
              <a:rPr lang="en-US" sz="3000" b="0" i="0" kern="1200" dirty="0">
                <a:solidFill>
                  <a:schemeClr val="tx1"/>
                </a:solidFill>
                <a:latin typeface="+mj-lt"/>
                <a:ea typeface="+mj-ea"/>
                <a:cs typeface="+mj-cs"/>
              </a:rPr>
              <a:t> Shame &amp; Embarrassment</a:t>
            </a:r>
          </a:p>
          <a:p>
            <a:pPr marL="670952" lvl="1" indent="-270896" defTabSz="361194">
              <a:spcBef>
                <a:spcPts val="790"/>
              </a:spcBef>
            </a:pPr>
            <a:r>
              <a:rPr lang="en-US" sz="2200" dirty="0"/>
              <a:t>For their actions</a:t>
            </a:r>
          </a:p>
          <a:p>
            <a:pPr marL="670952" lvl="1" indent="-270896" defTabSz="361194">
              <a:spcBef>
                <a:spcPts val="790"/>
              </a:spcBef>
            </a:pPr>
            <a:r>
              <a:rPr lang="en-US" sz="2200" b="0" i="0" kern="1200" dirty="0">
                <a:solidFill>
                  <a:schemeClr val="tx1"/>
                </a:solidFill>
                <a:latin typeface="+mj-lt"/>
                <a:ea typeface="+mj-ea"/>
                <a:cs typeface="+mj-cs"/>
              </a:rPr>
              <a:t>From the legal community</a:t>
            </a:r>
          </a:p>
          <a:p>
            <a:pPr marL="670952" lvl="1" indent="-270896" defTabSz="361194">
              <a:spcBef>
                <a:spcPts val="790"/>
              </a:spcBef>
            </a:pPr>
            <a:r>
              <a:rPr lang="en-US" sz="2200" dirty="0"/>
              <a:t>For loved ones that have to answer for them</a:t>
            </a:r>
          </a:p>
          <a:p>
            <a:pPr marL="400056" lvl="1" indent="0" defTabSz="361194">
              <a:spcBef>
                <a:spcPts val="790"/>
              </a:spcBef>
              <a:buNone/>
            </a:pPr>
            <a:endParaRPr lang="en-US" sz="500" b="0" i="0" kern="1200" dirty="0">
              <a:solidFill>
                <a:schemeClr val="tx1"/>
              </a:solidFill>
              <a:latin typeface="+mj-lt"/>
              <a:ea typeface="+mj-ea"/>
              <a:cs typeface="+mj-cs"/>
            </a:endParaRPr>
          </a:p>
          <a:p>
            <a:pPr marL="270896" indent="-270896" defTabSz="361194">
              <a:spcBef>
                <a:spcPts val="790"/>
              </a:spcBef>
            </a:pPr>
            <a:r>
              <a:rPr lang="en-US" sz="3000" b="0" i="0" kern="1200" dirty="0">
                <a:solidFill>
                  <a:schemeClr val="tx1"/>
                </a:solidFill>
                <a:latin typeface="+mj-lt"/>
                <a:ea typeface="+mj-ea"/>
                <a:cs typeface="+mj-cs"/>
              </a:rPr>
              <a:t> Fear &amp; Uncertainty</a:t>
            </a:r>
          </a:p>
          <a:p>
            <a:pPr marL="670952" lvl="1" indent="-270896" defTabSz="361194">
              <a:spcBef>
                <a:spcPts val="790"/>
              </a:spcBef>
            </a:pPr>
            <a:r>
              <a:rPr lang="en-US" sz="2200" dirty="0"/>
              <a:t>About the ultimate outcome </a:t>
            </a:r>
          </a:p>
          <a:p>
            <a:pPr marL="670952" lvl="1" indent="-270896" defTabSz="361194">
              <a:spcBef>
                <a:spcPts val="790"/>
              </a:spcBef>
            </a:pPr>
            <a:r>
              <a:rPr lang="en-US" sz="2200" b="0" i="0" kern="1200" dirty="0">
                <a:solidFill>
                  <a:schemeClr val="tx1"/>
                </a:solidFill>
                <a:latin typeface="+mj-lt"/>
                <a:ea typeface="+mj-ea"/>
                <a:cs typeface="+mj-cs"/>
              </a:rPr>
              <a:t>About when the matter will be resolved</a:t>
            </a:r>
          </a:p>
          <a:p>
            <a:pPr marL="670952" lvl="1" indent="-270896" defTabSz="361194">
              <a:spcBef>
                <a:spcPts val="790"/>
              </a:spcBef>
            </a:pPr>
            <a:r>
              <a:rPr lang="en-US" sz="2200" b="0" i="0" kern="1200" dirty="0">
                <a:solidFill>
                  <a:schemeClr val="tx1"/>
                </a:solidFill>
                <a:latin typeface="+mj-lt"/>
                <a:ea typeface="+mj-ea"/>
                <a:cs typeface="+mj-cs"/>
              </a:rPr>
              <a:t>About job/income if they are unable to practice anymore</a:t>
            </a:r>
            <a:endParaRPr lang="en-US" sz="2800" b="0" i="0" kern="1200" dirty="0">
              <a:solidFill>
                <a:schemeClr val="tx1"/>
              </a:solidFill>
              <a:latin typeface="+mj-lt"/>
              <a:ea typeface="+mj-ea"/>
              <a:cs typeface="+mj-cs"/>
            </a:endParaRPr>
          </a:p>
          <a:p>
            <a:pPr marL="0" indent="0" defTabSz="361194">
              <a:spcBef>
                <a:spcPts val="790"/>
              </a:spcBef>
              <a:buNone/>
            </a:pPr>
            <a:r>
              <a:rPr lang="en-US" sz="600" dirty="0"/>
              <a:t> </a:t>
            </a:r>
          </a:p>
          <a:p>
            <a:pPr marL="270896" indent="-270896" defTabSz="361194">
              <a:spcBef>
                <a:spcPts val="790"/>
              </a:spcBef>
            </a:pPr>
            <a:r>
              <a:rPr lang="en-US" sz="3000" dirty="0"/>
              <a:t> Painful realization of mistakes/indiscretions </a:t>
            </a:r>
          </a:p>
          <a:p>
            <a:pPr marL="0" indent="0" defTabSz="361194">
              <a:spcBef>
                <a:spcPts val="790"/>
              </a:spcBef>
              <a:buNone/>
            </a:pPr>
            <a:r>
              <a:rPr lang="en-US" sz="3000" dirty="0"/>
              <a:t>    and/or current issues</a:t>
            </a:r>
          </a:p>
          <a:p>
            <a:pPr marL="0" indent="0" defTabSz="361194">
              <a:spcBef>
                <a:spcPts val="790"/>
              </a:spcBef>
              <a:buNone/>
            </a:pPr>
            <a:endParaRPr lang="en-US" sz="600" dirty="0"/>
          </a:p>
          <a:p>
            <a:pPr defTabSz="361194">
              <a:spcBef>
                <a:spcPts val="790"/>
              </a:spcBef>
            </a:pPr>
            <a:r>
              <a:rPr lang="en-US" sz="3000" dirty="0"/>
              <a:t>Having to “constantly relive your   </a:t>
            </a:r>
          </a:p>
          <a:p>
            <a:pPr marL="0" indent="0" defTabSz="361194">
              <a:spcBef>
                <a:spcPts val="790"/>
              </a:spcBef>
              <a:buNone/>
            </a:pPr>
            <a:r>
              <a:rPr lang="en-US" sz="3000" dirty="0"/>
              <a:t>    worst day” (online and otherwise)</a:t>
            </a:r>
            <a:endParaRPr lang="en-US" sz="3000" b="0" i="0" kern="1200" dirty="0">
              <a:solidFill>
                <a:schemeClr val="tx1"/>
              </a:solidFill>
              <a:latin typeface="+mj-lt"/>
              <a:ea typeface="+mj-ea"/>
              <a:cs typeface="+mj-cs"/>
            </a:endParaRPr>
          </a:p>
        </p:txBody>
      </p:sp>
      <p:sp>
        <p:nvSpPr>
          <p:cNvPr id="3" name="Footer Placeholder 1">
            <a:extLst>
              <a:ext uri="{FF2B5EF4-FFF2-40B4-BE49-F238E27FC236}">
                <a16:creationId xmlns:a16="http://schemas.microsoft.com/office/drawing/2014/main" id="{4FFC7867-B918-F53E-0C2A-C35FC481B998}"/>
              </a:ext>
            </a:extLst>
          </p:cNvPr>
          <p:cNvSpPr txBox="1">
            <a:spLocks/>
          </p:cNvSpPr>
          <p:nvPr/>
        </p:nvSpPr>
        <p:spPr>
          <a:xfrm>
            <a:off x="76200" y="6068291"/>
            <a:ext cx="8839200" cy="609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en-US" sz="1300" b="1" dirty="0">
                <a:solidFill>
                  <a:schemeClr val="tx1">
                    <a:lumMod val="65000"/>
                    <a:lumOff val="35000"/>
                  </a:schemeClr>
                </a:solidFill>
              </a:rPr>
              <a:t>help@mnlcl.org</a:t>
            </a:r>
          </a:p>
          <a:p>
            <a:pPr algn="r"/>
            <a:r>
              <a:rPr lang="en-US" altLang="en-US" sz="1300" b="1" dirty="0">
                <a:solidFill>
                  <a:schemeClr val="tx1">
                    <a:lumMod val="65000"/>
                    <a:lumOff val="35000"/>
                  </a:schemeClr>
                </a:solidFill>
              </a:rPr>
              <a:t>(651) 646-5590</a:t>
            </a:r>
          </a:p>
          <a:p>
            <a:pPr algn="r"/>
            <a:r>
              <a:rPr lang="en-US" altLang="en-US" sz="1300" b="1" dirty="0">
                <a:solidFill>
                  <a:schemeClr val="tx1">
                    <a:lumMod val="65000"/>
                    <a:lumOff val="35000"/>
                  </a:schemeClr>
                </a:solidFill>
              </a:rPr>
              <a:t>www.facebook.com/mnlcl</a:t>
            </a:r>
          </a:p>
        </p:txBody>
      </p:sp>
    </p:spTree>
    <p:extLst>
      <p:ext uri="{BB962C8B-B14F-4D97-AF65-F5344CB8AC3E}">
        <p14:creationId xmlns:p14="http://schemas.microsoft.com/office/powerpoint/2010/main" val="1409300787"/>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EE4P_STYLE" val="Standard Red"/>
</p:tagLst>
</file>

<file path=ppt/theme/theme1.xml><?xml version="1.0" encoding="utf-8"?>
<a:theme xmlns:a="http://schemas.openxmlformats.org/drawingml/2006/main" name="Balance">
  <a:themeElements>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cs typeface="Arial"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70594951DF3B47941394DBAF3B43BB" ma:contentTypeVersion="0" ma:contentTypeDescription="Create a new document." ma:contentTypeScope="" ma:versionID="8fac106193e8738123362032b64ec9a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93A008-F337-47BD-A140-FA0A8E683200}"/>
</file>

<file path=customXml/itemProps2.xml><?xml version="1.0" encoding="utf-8"?>
<ds:datastoreItem xmlns:ds="http://schemas.openxmlformats.org/officeDocument/2006/customXml" ds:itemID="{6C3905B5-C800-49F0-B9A4-EA2E8F92A349}"/>
</file>

<file path=customXml/itemProps3.xml><?xml version="1.0" encoding="utf-8"?>
<ds:datastoreItem xmlns:ds="http://schemas.openxmlformats.org/officeDocument/2006/customXml" ds:itemID="{EFE1AEC2-D347-4E27-A44D-F143490529BE}"/>
</file>

<file path=docProps/app.xml><?xml version="1.0" encoding="utf-8"?>
<Properties xmlns="http://schemas.openxmlformats.org/officeDocument/2006/extended-properties" xmlns:vt="http://schemas.openxmlformats.org/officeDocument/2006/docPropsVTypes">
  <Template>Balance</Template>
  <TotalTime>8335</TotalTime>
  <Words>1991</Words>
  <Application>Microsoft Office PowerPoint</Application>
  <PresentationFormat>On-screen Show (4:3)</PresentationFormat>
  <Paragraphs>268</Paragraphs>
  <Slides>29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Black</vt:lpstr>
      <vt:lpstr>Baskerville Old Face</vt:lpstr>
      <vt:lpstr>Tahoma</vt:lpstr>
      <vt:lpstr>Wingdings</vt:lpstr>
      <vt:lpstr>Balance</vt:lpstr>
      <vt:lpstr>Stress, Trauma, Burnout, and the Overlap with Discipline –   the Human Factor _________________________________  Joan Bibelhausen and Chase Andersen, Lawyers Concerned for Lawyers</vt:lpstr>
      <vt:lpstr>Who is LCL?</vt:lpstr>
      <vt:lpstr>Lawyers Concerned for Lawyers </vt:lpstr>
      <vt:lpstr>How LCL Can Help…</vt:lpstr>
      <vt:lpstr>Partnership with The Sand Creek Group </vt:lpstr>
      <vt:lpstr>LCL’s One-Way Road with the OLPR</vt:lpstr>
      <vt:lpstr>LCL’s Discipline &amp;  Practice Group (D.A.P.)</vt:lpstr>
      <vt:lpstr>PowerPoint Presentation</vt:lpstr>
      <vt:lpstr>Common Perspectives: </vt:lpstr>
      <vt:lpstr>ABA 2021 Profile of the Legal Profession </vt:lpstr>
      <vt:lpstr>Impairment &amp; Attorney Discipline </vt:lpstr>
      <vt:lpstr>If Mental Health/Substance  Use Issues are Present: </vt:lpstr>
      <vt:lpstr>Common Results: </vt:lpstr>
      <vt:lpstr>PowerPoint Presentation</vt:lpstr>
      <vt:lpstr>Suggested Ways to Help Lawyers: </vt:lpstr>
      <vt:lpstr>What About You?</vt:lpstr>
      <vt:lpstr>The Lawyer Brain and Stress</vt:lpstr>
      <vt:lpstr>Defining Trauma</vt:lpstr>
      <vt:lpstr>Chronic Stress→Burnout</vt:lpstr>
      <vt:lpstr>Empathy and Mirror Neurons</vt:lpstr>
      <vt:lpstr>Empathy Distress Fatigue</vt:lpstr>
      <vt:lpstr>Empathy Distress in Lawyers</vt:lpstr>
      <vt:lpstr>Impact in Lawyer Regulation</vt:lpstr>
      <vt:lpstr>PowerPoint Presentation</vt:lpstr>
      <vt:lpstr>Resilience Benefits</vt:lpstr>
      <vt:lpstr>How Does Resilience Bolster Competence?</vt:lpstr>
      <vt:lpstr>Show Vulnerability (Courage)</vt:lpstr>
      <vt:lpstr>Lawyers Concerned for Lawyers</vt:lpstr>
      <vt:lpstr>PowerPoint Presentation</vt:lpstr>
    </vt:vector>
  </TitlesOfParts>
  <Company>LCL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 Bibelhausen</dc:creator>
  <cp:lastModifiedBy>Capecchi, Jean</cp:lastModifiedBy>
  <cp:revision>156</cp:revision>
  <cp:lastPrinted>2016-12-09T19:59:46Z</cp:lastPrinted>
  <dcterms:created xsi:type="dcterms:W3CDTF">2005-01-19T20:55:26Z</dcterms:created>
  <dcterms:modified xsi:type="dcterms:W3CDTF">2023-09-25T19:14:26Z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0x010100F670594951DF3B47941394DBAF3B43BB</vt:lpwstr>
  </property>
</Properties>
</file>